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23" r:id="rId2"/>
  </p:sldMasterIdLst>
  <p:notesMasterIdLst>
    <p:notesMasterId r:id="rId78"/>
  </p:notesMasterIdLst>
  <p:sldIdLst>
    <p:sldId id="261" r:id="rId3"/>
    <p:sldId id="258" r:id="rId4"/>
    <p:sldId id="306" r:id="rId5"/>
    <p:sldId id="384" r:id="rId6"/>
    <p:sldId id="308" r:id="rId7"/>
    <p:sldId id="388" r:id="rId8"/>
    <p:sldId id="389" r:id="rId9"/>
    <p:sldId id="309" r:id="rId10"/>
    <p:sldId id="391" r:id="rId11"/>
    <p:sldId id="392" r:id="rId12"/>
    <p:sldId id="311" r:id="rId13"/>
    <p:sldId id="312" r:id="rId14"/>
    <p:sldId id="313" r:id="rId15"/>
    <p:sldId id="383" r:id="rId16"/>
    <p:sldId id="394" r:id="rId17"/>
    <p:sldId id="395" r:id="rId18"/>
    <p:sldId id="318" r:id="rId19"/>
    <p:sldId id="319" r:id="rId20"/>
    <p:sldId id="320" r:id="rId21"/>
    <p:sldId id="397" r:id="rId22"/>
    <p:sldId id="398" r:id="rId23"/>
    <p:sldId id="329" r:id="rId24"/>
    <p:sldId id="330" r:id="rId25"/>
    <p:sldId id="331" r:id="rId26"/>
    <p:sldId id="332" r:id="rId27"/>
    <p:sldId id="326" r:id="rId28"/>
    <p:sldId id="333" r:id="rId29"/>
    <p:sldId id="400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82" r:id="rId44"/>
    <p:sldId id="352" r:id="rId45"/>
    <p:sldId id="353" r:id="rId46"/>
    <p:sldId id="355" r:id="rId47"/>
    <p:sldId id="356" r:id="rId48"/>
    <p:sldId id="359" r:id="rId49"/>
    <p:sldId id="360" r:id="rId50"/>
    <p:sldId id="361" r:id="rId51"/>
    <p:sldId id="381" r:id="rId52"/>
    <p:sldId id="363" r:id="rId53"/>
    <p:sldId id="403" r:id="rId54"/>
    <p:sldId id="368" r:id="rId55"/>
    <p:sldId id="369" r:id="rId56"/>
    <p:sldId id="405" r:id="rId57"/>
    <p:sldId id="376" r:id="rId58"/>
    <p:sldId id="370" r:id="rId59"/>
    <p:sldId id="371" r:id="rId60"/>
    <p:sldId id="372" r:id="rId61"/>
    <p:sldId id="373" r:id="rId62"/>
    <p:sldId id="374" r:id="rId63"/>
    <p:sldId id="375" r:id="rId64"/>
    <p:sldId id="407" r:id="rId65"/>
    <p:sldId id="377" r:id="rId66"/>
    <p:sldId id="378" r:id="rId67"/>
    <p:sldId id="278" r:id="rId68"/>
    <p:sldId id="409" r:id="rId69"/>
    <p:sldId id="411" r:id="rId70"/>
    <p:sldId id="412" r:id="rId71"/>
    <p:sldId id="282" r:id="rId72"/>
    <p:sldId id="414" r:id="rId73"/>
    <p:sldId id="415" r:id="rId74"/>
    <p:sldId id="298" r:id="rId75"/>
    <p:sldId id="299" r:id="rId76"/>
    <p:sldId id="380" r:id="rId77"/>
  </p:sldIdLst>
  <p:sldSz cx="9144000" cy="6858000" type="screen4x3"/>
  <p:notesSz cx="6858000" cy="9144000"/>
  <p:photoAlbum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ather Tomlinson" initials="HT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828"/>
    <a:srgbClr val="99CCFF"/>
    <a:srgbClr val="492FB7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0" autoAdjust="0"/>
    <p:restoredTop sz="94660"/>
  </p:normalViewPr>
  <p:slideViewPr>
    <p:cSldViewPr snapToGrid="0">
      <p:cViewPr varScale="1">
        <p:scale>
          <a:sx n="82" d="100"/>
          <a:sy n="82" d="100"/>
        </p:scale>
        <p:origin x="-898" y="-82"/>
      </p:cViewPr>
      <p:guideLst>
        <p:guide orient="horz" pos="4177"/>
        <p:guide orient="horz" pos="528"/>
        <p:guide orient="horz" pos="622"/>
        <p:guide pos="291"/>
        <p:guide pos="28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CD401D69-B9BB-4675-B008-E9831A4B05F0}" type="datetimeFigureOut">
              <a:rPr lang="de-DE"/>
              <a:pPr>
                <a:defRPr/>
              </a:pPr>
              <a:t>06.02.2015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5E8D2B05-B014-4DAE-AF8C-03FE5C72D0C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822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4862B3-FF48-4DC4-80C3-B81851F38ECF}" type="slidenum">
              <a:rPr lang="de-DE"/>
              <a:pPr/>
              <a:t>22</a:t>
            </a:fld>
            <a:endParaRPr lang="de-DE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85817" indent="-263776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55103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477145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899186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66632272-2500-4A04-8970-BA4DE1FA2170}" type="slidenum">
              <a:rPr lang="de-DE" sz="1200">
                <a:solidFill>
                  <a:prstClr val="black"/>
                </a:solidFill>
              </a:rPr>
              <a:pPr eaLnBrk="1" hangingPunct="1"/>
              <a:t>58</a:t>
            </a:fld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85817" indent="-263776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55103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477145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899186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E06D95CF-80E2-4BF2-A21F-71993FC83F7C}" type="slidenum">
              <a:rPr lang="de-DE" sz="1200">
                <a:solidFill>
                  <a:prstClr val="black"/>
                </a:solidFill>
              </a:rPr>
              <a:pPr eaLnBrk="1" hangingPunct="1"/>
              <a:t>59</a:t>
            </a:fld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85817" indent="-263776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55103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477145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899186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58241F04-422C-4C57-A1B1-D2BD3F9E688B}" type="slidenum">
              <a:rPr lang="de-DE" sz="1200">
                <a:solidFill>
                  <a:prstClr val="black"/>
                </a:solidFill>
              </a:rPr>
              <a:pPr eaLnBrk="1" hangingPunct="1"/>
              <a:t>60</a:t>
            </a:fld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85817" indent="-263776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55103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477145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899186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CD2516D8-6CEF-4127-B1B0-C6B62E76A6A1}" type="slidenum">
              <a:rPr lang="de-DE" sz="1200">
                <a:solidFill>
                  <a:prstClr val="black"/>
                </a:solidFill>
              </a:rPr>
              <a:pPr eaLnBrk="1" hangingPunct="1"/>
              <a:t>61</a:t>
            </a:fld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85817" indent="-263776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55103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477145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899186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3461E44B-BA71-4B4B-82C2-44E45FC5888B}" type="slidenum">
              <a:rPr lang="de-DE" sz="1200">
                <a:solidFill>
                  <a:prstClr val="black"/>
                </a:solidFill>
              </a:rPr>
              <a:pPr eaLnBrk="1" hangingPunct="1"/>
              <a:t>62</a:t>
            </a:fld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85817" indent="-263776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55103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477145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899186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3461E44B-BA71-4B4B-82C2-44E45FC5888B}" type="slidenum">
              <a:rPr lang="de-DE" sz="1200">
                <a:solidFill>
                  <a:prstClr val="black"/>
                </a:solidFill>
              </a:rPr>
              <a:pPr eaLnBrk="1" hangingPunct="1"/>
              <a:t>63</a:t>
            </a:fld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90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77A1CA1-9413-4121-8AF8-0413FA3FFA75}" type="slidenum">
              <a:rPr lang="de-DE" altLang="de-DE" sz="1300" smtClean="0">
                <a:latin typeface="Arial" charset="0"/>
                <a:ea typeface="MS PGothic" pitchFamily="34" charset="-128"/>
              </a:rPr>
              <a:pPr eaLnBrk="1" hangingPunct="1">
                <a:spcBef>
                  <a:spcPct val="0"/>
                </a:spcBef>
              </a:pPr>
              <a:t>64</a:t>
            </a:fld>
            <a:endParaRPr lang="de-DE" altLang="de-DE" sz="1300" smtClean="0">
              <a:latin typeface="Arial" charset="0"/>
              <a:ea typeface="MS PGothic" pitchFamily="34" charset="-128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DE" alt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66274D-0553-4947-A667-1D94E45F2385}" type="slidenum">
              <a:rPr lang="de-DE"/>
              <a:pPr/>
              <a:t>23</a:t>
            </a:fld>
            <a:endParaRPr lang="de-DE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D3813F-C18B-4F64-98C4-31908E4E114A}" type="slidenum">
              <a:rPr lang="de-DE"/>
              <a:pPr/>
              <a:t>24</a:t>
            </a:fld>
            <a:endParaRPr lang="de-DE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1B6978-532D-4825-BDA7-E6C7C684964E}" type="slidenum">
              <a:rPr lang="de-DE"/>
              <a:pPr/>
              <a:t>25</a:t>
            </a:fld>
            <a:endParaRPr lang="de-DE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2B14B-8623-4214-B79A-45345343AC47}" type="slidenum">
              <a:rPr lang="de-DE" smtClean="0">
                <a:solidFill>
                  <a:prstClr val="black"/>
                </a:solidFill>
              </a:rPr>
              <a:pPr/>
              <a:t>52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723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2B14B-8623-4214-B79A-45345343AC47}" type="slidenum">
              <a:rPr lang="de-DE" smtClean="0">
                <a:solidFill>
                  <a:prstClr val="black"/>
                </a:solidFill>
              </a:rPr>
              <a:pPr/>
              <a:t>54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0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2B14B-8623-4214-B79A-45345343AC47}" type="slidenum">
              <a:rPr lang="de-DE" smtClean="0">
                <a:solidFill>
                  <a:prstClr val="black"/>
                </a:solidFill>
              </a:rPr>
              <a:pPr/>
              <a:t>55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800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85817" indent="-263776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55103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477145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899186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09DF2CEC-B4EE-446C-B63D-B09F3D4ED31A}" type="slidenum">
              <a:rPr lang="de-DE" sz="1200">
                <a:solidFill>
                  <a:prstClr val="black"/>
                </a:solidFill>
              </a:rPr>
              <a:pPr eaLnBrk="1" hangingPunct="1"/>
              <a:t>56</a:t>
            </a:fld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46435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 defTabSz="990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990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990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990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990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fld id="{1322E1C8-2B2C-415B-827B-ADDA39C8AE45}" type="slidenum">
              <a:rPr lang="en-US">
                <a:solidFill>
                  <a:prstClr val="black"/>
                </a:solidFill>
              </a:rPr>
              <a:pPr algn="r"/>
              <a:t>56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464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6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4587"/>
          </a:xfrm>
          <a:noFill/>
        </p:spPr>
        <p:txBody>
          <a:bodyPr/>
          <a:lstStyle/>
          <a:p>
            <a:pPr eaLnBrk="1" hangingPunct="1"/>
            <a:r>
              <a:rPr lang="en-AU" smtClean="0"/>
              <a:t>Several generations of improvements in surgical techniques reduced the radicality of resection of the primary tumor and the incidence of infection and wound breakdown.  Unfortunately lymphedema remains a common side effect of lymphadenectomy and is generally irreversible.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85817" indent="-263776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55103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477145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899186" indent="-211021" defTabSz="914423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7E9DA75A-AD1F-44F5-83F4-C575D8E82818}" type="slidenum">
              <a:rPr lang="de-DE" sz="1200">
                <a:solidFill>
                  <a:prstClr val="black"/>
                </a:solidFill>
              </a:rPr>
              <a:pPr eaLnBrk="1" hangingPunct="1"/>
              <a:t>57</a:t>
            </a:fld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1788" y="1638300"/>
            <a:ext cx="8480425" cy="1470025"/>
          </a:xfrm>
        </p:spPr>
        <p:txBody>
          <a:bodyPr anchor="b"/>
          <a:lstStyle>
            <a:lvl1pPr>
              <a:defRPr sz="4400"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94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8613" y="4343400"/>
            <a:ext cx="8486775" cy="1870075"/>
          </a:xfrm>
        </p:spPr>
        <p:txBody>
          <a:bodyPr/>
          <a:lstStyle>
            <a:lvl1pPr marL="0" indent="0" algn="ctr">
              <a:buFontTx/>
              <a:buNone/>
              <a:defRPr sz="280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045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89675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5151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2927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6948264" y="645333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AB7A4F9-50B2-4A67-9EEE-5C345C6777E9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811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DCCCA-D5AC-400E-B35A-981CE3F7509D}" type="slidenum">
              <a:rPr lang="de-DE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130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YN 2015_PPT_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90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349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301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2/6/2015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2232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2/6/2015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8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06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2/6/2015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786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2/6/2015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711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2/6/2015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7202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2/6/2015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1602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2/6/2015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881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2/6/2015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110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840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030889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3334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036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85000"/>
              </a:lnSpc>
              <a:defRPr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281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66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94028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20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1" r:id="rId13"/>
    <p:sldLayoutId id="2147483922" r:id="rId14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-"/>
        <a:defRPr sz="24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YN 2015_PPT_2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1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el 2"/>
          <p:cNvSpPr>
            <a:spLocks noGrp="1"/>
          </p:cNvSpPr>
          <p:nvPr>
            <p:ph type="ctrTitle"/>
          </p:nvPr>
        </p:nvSpPr>
        <p:spPr>
          <a:xfrm>
            <a:off x="461963" y="1668463"/>
            <a:ext cx="8183562" cy="1470025"/>
          </a:xfrm>
        </p:spPr>
        <p:txBody>
          <a:bodyPr/>
          <a:lstStyle/>
          <a:p>
            <a:r>
              <a:rPr lang="de-DE" altLang="de-DE" dirty="0" smtClean="0"/>
              <a:t>Current Status of Treatment for Vulvar Cancer</a:t>
            </a:r>
          </a:p>
        </p:txBody>
      </p:sp>
      <p:sp>
        <p:nvSpPr>
          <p:cNvPr id="3075" name="Untertitel 3"/>
          <p:cNvSpPr>
            <a:spLocks noGrp="1"/>
          </p:cNvSpPr>
          <p:nvPr>
            <p:ph type="subTitle" idx="1"/>
          </p:nvPr>
        </p:nvSpPr>
        <p:spPr>
          <a:xfrm>
            <a:off x="311150" y="4110790"/>
            <a:ext cx="8467725" cy="17526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de-DE" altLang="de-DE" sz="2800" dirty="0" smtClean="0"/>
              <a:t>Sven Mahner, MD, PhD</a:t>
            </a:r>
          </a:p>
          <a:p>
            <a:pPr>
              <a:spcBef>
                <a:spcPct val="0"/>
              </a:spcBef>
            </a:pPr>
            <a:r>
              <a:rPr lang="de-DE" altLang="de-DE" sz="2000" dirty="0" smtClean="0"/>
              <a:t>University Medical Center Hamburg-Eppendorf </a:t>
            </a:r>
          </a:p>
          <a:p>
            <a:pPr>
              <a:spcBef>
                <a:spcPct val="0"/>
              </a:spcBef>
            </a:pPr>
            <a:r>
              <a:rPr lang="de-DE" altLang="de-DE" sz="2000" dirty="0" smtClean="0"/>
              <a:t>AGO Study Group</a:t>
            </a:r>
          </a:p>
          <a:p>
            <a:pPr>
              <a:spcBef>
                <a:spcPct val="0"/>
              </a:spcBef>
            </a:pPr>
            <a:r>
              <a:rPr lang="de-DE" altLang="de-DE" sz="2000" dirty="0" smtClean="0"/>
              <a:t>Hamburg, Germany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descr=" 2"/>
          <p:cNvSpPr>
            <a:spLocks noGrp="1"/>
          </p:cNvSpPr>
          <p:nvPr>
            <p:ph type="title"/>
          </p:nvPr>
        </p:nvSpPr>
        <p:spPr>
          <a:xfrm>
            <a:off x="338138" y="473625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b="1" dirty="0" smtClean="0">
                <a:latin typeface="Arial" panose="020B0604020202020204" pitchFamily="34" charset="0"/>
              </a:rPr>
              <a:t>Resection And Reconstruction at the Posterior Vulva – Limberg Flaps</a:t>
            </a:r>
            <a:endParaRPr lang="de-DE" b="1" dirty="0">
              <a:latin typeface="Arial" panose="020B0604020202020204" pitchFamily="34" charset="0"/>
            </a:endParaRPr>
          </a:p>
        </p:txBody>
      </p:sp>
      <p:pic>
        <p:nvPicPr>
          <p:cNvPr id="272386" name="Picture 2" descr=" 272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970967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xplosion 2 7" descr=" 8"/>
          <p:cNvSpPr/>
          <p:nvPr/>
        </p:nvSpPr>
        <p:spPr>
          <a:xfrm>
            <a:off x="4419600" y="4866568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Ellipse 2" descr=" 3"/>
          <p:cNvSpPr/>
          <p:nvPr/>
        </p:nvSpPr>
        <p:spPr>
          <a:xfrm>
            <a:off x="4289234" y="4790368"/>
            <a:ext cx="838200" cy="838200"/>
          </a:xfrm>
          <a:prstGeom prst="ellipse">
            <a:avLst/>
          </a:prstGeom>
          <a:noFill/>
          <a:ln w="57150">
            <a:solidFill>
              <a:srgbClr val="0F3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iger Pfeil 3" descr=" 4"/>
          <p:cNvSpPr/>
          <p:nvPr/>
        </p:nvSpPr>
        <p:spPr>
          <a:xfrm>
            <a:off x="4038600" y="4866568"/>
            <a:ext cx="609600" cy="68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168C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hteckiger Pfeil 8" descr=" 9"/>
          <p:cNvSpPr/>
          <p:nvPr/>
        </p:nvSpPr>
        <p:spPr>
          <a:xfrm flipH="1">
            <a:off x="4724400" y="4866568"/>
            <a:ext cx="609600" cy="68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168C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40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71684" name="Picture 4" descr="IMG00061-20090617-1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4" t="8139" r="20639" b="2325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859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72708" name="Picture 4" descr="IMG00065-20090617-10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100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73732" name="Picture 4" descr="IMG00067-20090617-11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022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not available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Picture 2" descr=" 272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12" y="1889079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xplosion 2 7" descr=" 8"/>
          <p:cNvSpPr/>
          <p:nvPr/>
        </p:nvSpPr>
        <p:spPr>
          <a:xfrm>
            <a:off x="4337712" y="478468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7" name="Ellipse 2" descr=" 3"/>
          <p:cNvSpPr/>
          <p:nvPr/>
        </p:nvSpPr>
        <p:spPr>
          <a:xfrm>
            <a:off x="4207346" y="4708480"/>
            <a:ext cx="838200" cy="838200"/>
          </a:xfrm>
          <a:prstGeom prst="ellipse">
            <a:avLst/>
          </a:prstGeom>
          <a:noFill/>
          <a:ln w="57150">
            <a:solidFill>
              <a:srgbClr val="0F3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leichschenkliges Dreieck 4" descr=" 5"/>
          <p:cNvSpPr/>
          <p:nvPr/>
        </p:nvSpPr>
        <p:spPr>
          <a:xfrm rot="1804994">
            <a:off x="3222375" y="4531941"/>
            <a:ext cx="1295710" cy="1066635"/>
          </a:xfrm>
          <a:prstGeom prst="triangle">
            <a:avLst>
              <a:gd name="adj" fmla="val 50392"/>
            </a:avLst>
          </a:prstGeom>
          <a:solidFill>
            <a:srgbClr val="168C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leichschenkliges Dreieck 9" descr=" 10"/>
          <p:cNvSpPr/>
          <p:nvPr/>
        </p:nvSpPr>
        <p:spPr>
          <a:xfrm rot="5400000">
            <a:off x="4985175" y="4670307"/>
            <a:ext cx="1295709" cy="1066636"/>
          </a:xfrm>
          <a:prstGeom prst="triangle">
            <a:avLst>
              <a:gd name="adj" fmla="val 50392"/>
            </a:avLst>
          </a:prstGeom>
          <a:solidFill>
            <a:srgbClr val="168C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 descr=" 9"/>
          <p:cNvSpPr>
            <a:spLocks noGrp="1"/>
          </p:cNvSpPr>
          <p:nvPr>
            <p:ph type="title"/>
          </p:nvPr>
        </p:nvSpPr>
        <p:spPr>
          <a:xfrm>
            <a:off x="338138" y="296374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sz="3600" b="1" dirty="0" smtClean="0">
                <a:latin typeface="Arial" panose="020B0604020202020204" pitchFamily="34" charset="0"/>
              </a:rPr>
              <a:t>Resection And Reconstruction at the Posterior Vulva – Gluteal Fold V-Y Advancement Flaps</a:t>
            </a:r>
            <a:endParaRPr lang="de-DE" sz="3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9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Picture 2" descr=" 272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12" y="1889079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xplosion 2 7" descr=" 8"/>
          <p:cNvSpPr/>
          <p:nvPr/>
        </p:nvSpPr>
        <p:spPr>
          <a:xfrm>
            <a:off x="4337712" y="478468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7" name="Ellipse 2" descr=" 3"/>
          <p:cNvSpPr/>
          <p:nvPr/>
        </p:nvSpPr>
        <p:spPr>
          <a:xfrm>
            <a:off x="4207346" y="4708480"/>
            <a:ext cx="838200" cy="838200"/>
          </a:xfrm>
          <a:prstGeom prst="ellipse">
            <a:avLst/>
          </a:prstGeom>
          <a:noFill/>
          <a:ln w="57150">
            <a:solidFill>
              <a:srgbClr val="0F3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leichschenkliges Dreieck 4" descr=" 5"/>
          <p:cNvSpPr/>
          <p:nvPr/>
        </p:nvSpPr>
        <p:spPr>
          <a:xfrm rot="1804994">
            <a:off x="3690639" y="4555738"/>
            <a:ext cx="1295710" cy="1066635"/>
          </a:xfrm>
          <a:prstGeom prst="triangle">
            <a:avLst>
              <a:gd name="adj" fmla="val 50392"/>
            </a:avLst>
          </a:prstGeom>
          <a:solidFill>
            <a:srgbClr val="168C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leichschenkliges Dreieck 9" descr=" 10"/>
          <p:cNvSpPr/>
          <p:nvPr/>
        </p:nvSpPr>
        <p:spPr>
          <a:xfrm rot="5400000">
            <a:off x="4451806" y="4708369"/>
            <a:ext cx="1295709" cy="1066636"/>
          </a:xfrm>
          <a:prstGeom prst="triangle">
            <a:avLst>
              <a:gd name="adj" fmla="val 50392"/>
            </a:avLst>
          </a:prstGeom>
          <a:solidFill>
            <a:srgbClr val="168C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 descr=" 9"/>
          <p:cNvSpPr>
            <a:spLocks noGrp="1"/>
          </p:cNvSpPr>
          <p:nvPr>
            <p:ph type="title"/>
          </p:nvPr>
        </p:nvSpPr>
        <p:spPr>
          <a:xfrm>
            <a:off x="338138" y="296374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sz="3600" b="1" dirty="0" smtClean="0">
                <a:latin typeface="Arial" panose="020B0604020202020204" pitchFamily="34" charset="0"/>
              </a:rPr>
              <a:t>Resection And Reconstruction at the Posterior Vulva – Gluteal Fold V-Y Advancement Flaps</a:t>
            </a:r>
            <a:endParaRPr lang="de-DE" sz="36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1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266" name="Picture 2" descr="C:\Users\Sven\Documents\Medizin\OP-Bilder\Vulva-CA\V-Y gluteal klein\DSCF39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924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290" name="Picture 2" descr="C:\Users\Sven\Documents\Medizin\OP-Bilder\Vulva-CA\V-Y gluteal klein\DSCF398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7" t="8110" r="4565" b="22950"/>
          <a:stretch/>
        </p:blipFill>
        <p:spPr bwMode="auto">
          <a:xfrm>
            <a:off x="4590" y="0"/>
            <a:ext cx="9139410" cy="69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078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314" name="Picture 2" descr="C:\Users\Sven\Documents\Medizin\OP-Bilder\Vulva-CA\V-Y gluteal klein\DSCF398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8" t="12816" r="15619" b="19901"/>
          <a:stretch/>
        </p:blipFill>
        <p:spPr bwMode="auto">
          <a:xfrm>
            <a:off x="0" y="-1"/>
            <a:ext cx="9144000" cy="68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03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363538" y="1820008"/>
            <a:ext cx="8416925" cy="4525963"/>
          </a:xfrm>
        </p:spPr>
        <p:txBody>
          <a:bodyPr/>
          <a:lstStyle/>
          <a:p>
            <a:r>
              <a:rPr lang="en-US" altLang="en-US" dirty="0" smtClean="0"/>
              <a:t>Surgery of the vulva                        </a:t>
            </a:r>
          </a:p>
          <a:p>
            <a:r>
              <a:rPr lang="en-US" altLang="en-US" dirty="0" smtClean="0"/>
              <a:t>Surgery of the groin</a:t>
            </a:r>
          </a:p>
          <a:p>
            <a:r>
              <a:rPr lang="en-US" altLang="en-US" dirty="0" smtClean="0"/>
              <a:t>Adjuvant treatment</a:t>
            </a:r>
          </a:p>
        </p:txBody>
      </p:sp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1681163" y="573088"/>
            <a:ext cx="5726112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600" dirty="0" smtClean="0">
                <a:solidFill>
                  <a:schemeClr val="tx2"/>
                </a:solidFill>
              </a:rPr>
              <a:t>Key Aspects of Vulvar Cancer Treatment:</a:t>
            </a:r>
            <a:endParaRPr lang="en-US" altLang="en-US" sz="3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Picture 2" descr=" 272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599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xplosion 2 7" descr=" 8"/>
          <p:cNvSpPr/>
          <p:nvPr/>
        </p:nvSpPr>
        <p:spPr>
          <a:xfrm>
            <a:off x="4419600" y="350520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Ellipse 2" descr=" 3"/>
          <p:cNvSpPr/>
          <p:nvPr/>
        </p:nvSpPr>
        <p:spPr>
          <a:xfrm>
            <a:off x="4289234" y="3429000"/>
            <a:ext cx="838200" cy="838200"/>
          </a:xfrm>
          <a:prstGeom prst="ellipse">
            <a:avLst/>
          </a:prstGeom>
          <a:noFill/>
          <a:ln w="57150">
            <a:solidFill>
              <a:srgbClr val="0F3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 descr=" 10"/>
          <p:cNvSpPr>
            <a:spLocks noGrp="1"/>
          </p:cNvSpPr>
          <p:nvPr>
            <p:ph type="title"/>
          </p:nvPr>
        </p:nvSpPr>
        <p:spPr>
          <a:xfrm>
            <a:off x="150128" y="378089"/>
            <a:ext cx="8805863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b="1" dirty="0" smtClean="0">
                <a:latin typeface="Arial" panose="020B0604020202020204" pitchFamily="34" charset="0"/>
              </a:rPr>
              <a:t>Resection and Reconstruction at the </a:t>
            </a:r>
            <a:r>
              <a:rPr lang="de-DE" dirty="0" smtClean="0">
                <a:latin typeface="Arial" panose="020B0604020202020204" pitchFamily="34" charset="0"/>
              </a:rPr>
              <a:t>An</a:t>
            </a:r>
            <a:r>
              <a:rPr lang="de-DE" b="1" dirty="0" smtClean="0">
                <a:latin typeface="Arial" panose="020B0604020202020204" pitchFamily="34" charset="0"/>
              </a:rPr>
              <a:t>terior Vulva – Limberg Flaps</a:t>
            </a:r>
            <a:endParaRPr lang="de-DE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526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Picture 2" descr=" 272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599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xplosion 2 7" descr=" 8"/>
          <p:cNvSpPr/>
          <p:nvPr/>
        </p:nvSpPr>
        <p:spPr>
          <a:xfrm>
            <a:off x="4419600" y="350520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Ellipse 2" descr=" 3"/>
          <p:cNvSpPr/>
          <p:nvPr/>
        </p:nvSpPr>
        <p:spPr>
          <a:xfrm>
            <a:off x="4289234" y="3429000"/>
            <a:ext cx="838200" cy="838200"/>
          </a:xfrm>
          <a:prstGeom prst="ellipse">
            <a:avLst/>
          </a:prstGeom>
          <a:noFill/>
          <a:ln w="57150">
            <a:solidFill>
              <a:srgbClr val="0F3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iger Pfeil 3" descr=" 4"/>
          <p:cNvSpPr/>
          <p:nvPr/>
        </p:nvSpPr>
        <p:spPr>
          <a:xfrm>
            <a:off x="4038600" y="3505200"/>
            <a:ext cx="609600" cy="68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168C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hteckiger Pfeil 8" descr=" 9"/>
          <p:cNvSpPr/>
          <p:nvPr/>
        </p:nvSpPr>
        <p:spPr>
          <a:xfrm flipH="1">
            <a:off x="4724400" y="3505200"/>
            <a:ext cx="609600" cy="68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168C3B"/>
          </a:solidFill>
          <a:ln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itel 1" descr=" 10"/>
          <p:cNvSpPr>
            <a:spLocks noGrp="1"/>
          </p:cNvSpPr>
          <p:nvPr>
            <p:ph type="title"/>
          </p:nvPr>
        </p:nvSpPr>
        <p:spPr>
          <a:xfrm>
            <a:off x="150128" y="378089"/>
            <a:ext cx="8805863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b="1" dirty="0" smtClean="0">
                <a:latin typeface="Arial" panose="020B0604020202020204" pitchFamily="34" charset="0"/>
              </a:rPr>
              <a:t>Resection and Reconstruction at the </a:t>
            </a:r>
            <a:r>
              <a:rPr lang="de-DE" dirty="0" smtClean="0">
                <a:latin typeface="Arial" panose="020B0604020202020204" pitchFamily="34" charset="0"/>
              </a:rPr>
              <a:t>An</a:t>
            </a:r>
            <a:r>
              <a:rPr lang="de-DE" b="1" dirty="0" smtClean="0">
                <a:latin typeface="Arial" panose="020B0604020202020204" pitchFamily="34" charset="0"/>
              </a:rPr>
              <a:t>terior Vulva – Limberg Flaps</a:t>
            </a:r>
            <a:endParaRPr lang="de-DE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23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95832" cy="342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448" y="0"/>
            <a:ext cx="4741752" cy="342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996" y="3429000"/>
            <a:ext cx="474100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1063"/>
            <a:ext cx="4602879" cy="343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747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4356100" y="260350"/>
            <a:ext cx="4465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b="1">
                <a:solidFill>
                  <a:schemeClr val="bg1"/>
                </a:solidFill>
                <a:latin typeface="Arial" charset="0"/>
              </a:rPr>
              <a:t>Kutane Transpositionslappen</a:t>
            </a:r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522" y="0"/>
            <a:ext cx="94852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2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297" y="1"/>
            <a:ext cx="95124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32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32583"/>
            <a:ext cx="9144000" cy="739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77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242" name="Picture 2" descr="C:\Users\Sven\Documents\Medizin\OP-Bilder\Vulva-CA\Vordere Vulvektomie\IMG00088-20090624-16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"/>
            <a:ext cx="9133840" cy="68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58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Picture 2" descr=" 272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599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 2 4" descr=" 5"/>
          <p:cNvSpPr/>
          <p:nvPr/>
        </p:nvSpPr>
        <p:spPr>
          <a:xfrm>
            <a:off x="4419600" y="358140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7" name="Titel 1" descr=" 7"/>
          <p:cNvSpPr>
            <a:spLocks noGrp="1"/>
          </p:cNvSpPr>
          <p:nvPr>
            <p:ph type="title"/>
          </p:nvPr>
        </p:nvSpPr>
        <p:spPr>
          <a:xfrm>
            <a:off x="202651" y="293996"/>
            <a:ext cx="8682037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sz="3200" b="1" dirty="0" smtClean="0">
                <a:latin typeface="Arial" panose="020B0604020202020204" pitchFamily="34" charset="0"/>
              </a:rPr>
              <a:t>Resection and Reconstruction of Large and Multifocal Vulvar Cancer – Pubo-Labial V-Y Advancement Flap</a:t>
            </a:r>
            <a:endParaRPr lang="de-DE" sz="32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9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386" name="Picture 2" descr=" 272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599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 2 4" descr=" 5"/>
          <p:cNvSpPr/>
          <p:nvPr/>
        </p:nvSpPr>
        <p:spPr>
          <a:xfrm>
            <a:off x="4419600" y="358140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6" name="Explosion 2 5" descr=" 10"/>
          <p:cNvSpPr/>
          <p:nvPr/>
        </p:nvSpPr>
        <p:spPr>
          <a:xfrm>
            <a:off x="4038600" y="3200400"/>
            <a:ext cx="1371600" cy="12192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7" name="Titel 1" descr=" 7"/>
          <p:cNvSpPr>
            <a:spLocks noGrp="1"/>
          </p:cNvSpPr>
          <p:nvPr>
            <p:ph type="title"/>
          </p:nvPr>
        </p:nvSpPr>
        <p:spPr>
          <a:xfrm>
            <a:off x="202651" y="293996"/>
            <a:ext cx="8682037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sz="3200" b="1" dirty="0" smtClean="0">
                <a:latin typeface="Arial" panose="020B0604020202020204" pitchFamily="34" charset="0"/>
              </a:rPr>
              <a:t>Resection and Reconstruction of Large and Multifocal Vulvar Cancer – Pubo-Labial V-Y Advancement Flap</a:t>
            </a:r>
            <a:endParaRPr lang="de-DE" sz="32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64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76803" name="Rectangle 3" descr="IMG_0732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014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363538" y="1820008"/>
            <a:ext cx="8416925" cy="4525963"/>
          </a:xfrm>
        </p:spPr>
        <p:txBody>
          <a:bodyPr/>
          <a:lstStyle/>
          <a:p>
            <a:r>
              <a:rPr lang="en-US" altLang="en-US" dirty="0" smtClean="0"/>
              <a:t>Surgery of the vulva                        </a:t>
            </a:r>
          </a:p>
          <a:p>
            <a:r>
              <a:rPr lang="en-US" alt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Surgery of the groin</a:t>
            </a:r>
          </a:p>
          <a:p>
            <a:r>
              <a:rPr lang="en-US" alt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Adjuvant treatment</a:t>
            </a:r>
          </a:p>
        </p:txBody>
      </p:sp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1681163" y="573088"/>
            <a:ext cx="5726112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600" dirty="0" smtClean="0">
                <a:solidFill>
                  <a:schemeClr val="tx2"/>
                </a:solidFill>
              </a:rPr>
              <a:t>Key Aspects of Vulvar Cancer Treatment:</a:t>
            </a:r>
            <a:endParaRPr lang="en-US" alt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5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77827" name="Rectangle 3" descr="IMG_0730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31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78851" name="Rectangle 3" descr="IMG_0735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827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79875" name="Rectangle 3" descr="IMG_0738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0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80899" name="Rectangle 3" descr="IMG_0739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24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82947" name="Rectangle 3" descr="IMG_0745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453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83971" name="Rectangle 3" descr="IMG_0746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5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84995" name="Rectangle 3" descr="IMG_0748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719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86019" name="Rectangle 3" descr="IMG_0751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586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87043" name="Rectangle 3" descr="IMG_0752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416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88067" name="Rectangle 3" descr="IMG_0753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58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not available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89091" name="Rectangle 3" descr="IMG_0761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84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90115" name="Rectangle 3" descr="IMG_0767"/>
          <p:cNvSpPr>
            <a:spLocks noGrp="1" noChangeAspect="1" noChangeArrowheads="1"/>
          </p:cNvSpPr>
          <p:nvPr isPhoto="1"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95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not available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2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78" name="Picture 2" descr="C:\Users\Sven\Documents\Medizin\OP-Bilder\Vulva-CA\Sassen\IMG_165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5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22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002" name="Picture 2" descr="C:\Users\Sven\Documents\Medizin\OP-Bilder\Vulva-CA\Sassen\IMG_16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5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18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074" name="Picture 2" descr="C:\Users\Sven\Documents\Medizin\OP-Bilder\Vulva-CA\Sassen\IMG_16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5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12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22" name="Picture 2" descr="C:\Users\Sven\Documents\Medizin\OP-Bilder\Vulva-CA\Sassen\IMG_167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r="17824" b="32233"/>
          <a:stretch/>
        </p:blipFill>
        <p:spPr bwMode="auto">
          <a:xfrm>
            <a:off x="0" y="-1"/>
            <a:ext cx="9296400" cy="689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347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</a:rPr>
              <a:t>Extreme </a:t>
            </a:r>
            <a:r>
              <a:rPr lang="de-DE" dirty="0">
                <a:latin typeface="Arial" panose="020B0604020202020204" pitchFamily="34" charset="0"/>
              </a:rPr>
              <a:t>C</a:t>
            </a:r>
            <a:r>
              <a:rPr lang="de-DE" b="1" dirty="0" smtClean="0">
                <a:latin typeface="Arial" panose="020B0604020202020204" pitchFamily="34" charset="0"/>
              </a:rPr>
              <a:t>ases / </a:t>
            </a:r>
            <a:r>
              <a:rPr lang="de-DE" dirty="0">
                <a:latin typeface="Arial" panose="020B0604020202020204" pitchFamily="34" charset="0"/>
              </a:rPr>
              <a:t>R</a:t>
            </a:r>
            <a:r>
              <a:rPr lang="de-DE" b="1" dirty="0" smtClean="0">
                <a:latin typeface="Arial" panose="020B0604020202020204" pitchFamily="34" charset="0"/>
              </a:rPr>
              <a:t>ecurrences</a:t>
            </a:r>
            <a:endParaRPr lang="de-DE" b="1" dirty="0">
              <a:latin typeface="Arial" panose="020B0604020202020204" pitchFamily="34" charset="0"/>
            </a:endParaRPr>
          </a:p>
        </p:txBody>
      </p:sp>
      <p:pic>
        <p:nvPicPr>
          <p:cNvPr id="272386" name="Picture 2" descr="http://www.the-clitoris.com/x/vulva/vulva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599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 2 4"/>
          <p:cNvSpPr/>
          <p:nvPr/>
        </p:nvSpPr>
        <p:spPr>
          <a:xfrm>
            <a:off x="4908014" y="3586779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6" name="Explosion 2 5"/>
          <p:cNvSpPr/>
          <p:nvPr/>
        </p:nvSpPr>
        <p:spPr>
          <a:xfrm>
            <a:off x="5025528" y="445757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7" name="Explosion 2 6"/>
          <p:cNvSpPr/>
          <p:nvPr/>
        </p:nvSpPr>
        <p:spPr>
          <a:xfrm>
            <a:off x="4267200" y="4771092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8" name="Explosion 2 7"/>
          <p:cNvSpPr/>
          <p:nvPr/>
        </p:nvSpPr>
        <p:spPr>
          <a:xfrm>
            <a:off x="3810000" y="411467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9" name="Explosion 2 8"/>
          <p:cNvSpPr/>
          <p:nvPr/>
        </p:nvSpPr>
        <p:spPr>
          <a:xfrm>
            <a:off x="3962400" y="323850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1" name="Explosion 2 10"/>
          <p:cNvSpPr/>
          <p:nvPr/>
        </p:nvSpPr>
        <p:spPr>
          <a:xfrm>
            <a:off x="4953000" y="1981200"/>
            <a:ext cx="1676400" cy="1725258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44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95236" name="Picture 4" descr="IMG_12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6" t="24445" r="26085" b="11111"/>
          <a:stretch/>
        </p:blipFill>
        <p:spPr bwMode="auto">
          <a:xfrm>
            <a:off x="0" y="0"/>
            <a:ext cx="9144000" cy="682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26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354139" y="524338"/>
            <a:ext cx="8375284" cy="8032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5000"/>
              </a:lnSpc>
            </a:pPr>
            <a:r>
              <a:rPr lang="de-DE" sz="4000" b="1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rPr>
              <a:t>Flaps With Dedicated Blood Supply</a:t>
            </a:r>
            <a:endParaRPr lang="de-DE" sz="4000" b="1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182585" y="1657350"/>
            <a:ext cx="85693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F09828"/>
              </a:buClr>
              <a:buFont typeface="Wingdings" pitchFamily="2" charset="2"/>
              <a:buChar char="Ø"/>
            </a:pPr>
            <a:r>
              <a:rPr lang="de-DE" sz="2400" b="1" dirty="0">
                <a:latin typeface="Arial" panose="020B0604020202020204" pitchFamily="34" charset="0"/>
              </a:rPr>
              <a:t>A</a:t>
            </a:r>
            <a:r>
              <a:rPr lang="de-DE" sz="2400" b="1" dirty="0" smtClean="0">
                <a:latin typeface="Arial" panose="020B0604020202020204" pitchFamily="34" charset="0"/>
              </a:rPr>
              <a:t>xial/fasciocutaneos flaps</a:t>
            </a:r>
            <a:endParaRPr lang="de-DE" sz="2400" b="1" dirty="0">
              <a:latin typeface="Arial" panose="020B060402020202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F09828"/>
              </a:buClr>
              <a:buFont typeface="Wingdings" pitchFamily="2" charset="2"/>
              <a:buChar char="Ø"/>
            </a:pPr>
            <a:r>
              <a:rPr lang="de-DE" sz="2000" dirty="0" smtClean="0">
                <a:latin typeface="Arial" panose="020B0604020202020204" pitchFamily="34" charset="0"/>
              </a:rPr>
              <a:t>ventral/dorsal </a:t>
            </a:r>
            <a:r>
              <a:rPr lang="de-DE" sz="2000" dirty="0" err="1" smtClean="0">
                <a:latin typeface="Arial" panose="020B0604020202020204" pitchFamily="34" charset="0"/>
              </a:rPr>
              <a:t>bulbocavernous-flap</a:t>
            </a:r>
            <a:endParaRPr lang="de-DE" sz="2000" dirty="0">
              <a:latin typeface="Arial" panose="020B060402020202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F09828"/>
              </a:buClr>
              <a:buFont typeface="Wingdings" pitchFamily="2" charset="2"/>
              <a:buChar char="Ø"/>
            </a:pPr>
            <a:r>
              <a:rPr lang="de-DE" sz="2000" b="1" dirty="0" smtClean="0">
                <a:latin typeface="Arial" panose="020B0604020202020204" pitchFamily="34" charset="0"/>
              </a:rPr>
              <a:t>Glutael lap</a:t>
            </a:r>
            <a:endParaRPr lang="de-DE" sz="2000" b="1" dirty="0">
              <a:latin typeface="Arial" panose="020B060402020202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F09828"/>
              </a:buClr>
              <a:buFont typeface="Wingdings" pitchFamily="2" charset="2"/>
              <a:buChar char="Ø"/>
            </a:pPr>
            <a:endParaRPr lang="de-DE" sz="2000" dirty="0">
              <a:latin typeface="Arial" panose="020B060402020202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F09828"/>
              </a:buClr>
              <a:buFont typeface="Wingdings" pitchFamily="2" charset="2"/>
              <a:buChar char="Ø"/>
            </a:pPr>
            <a:endParaRPr lang="de-DE" sz="2000" dirty="0"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F09828"/>
              </a:buClr>
              <a:buFont typeface="Wingdings" pitchFamily="2" charset="2"/>
              <a:buChar char="Ø"/>
            </a:pPr>
            <a:r>
              <a:rPr lang="de-DE" sz="2400" b="1" dirty="0" err="1" smtClean="0">
                <a:latin typeface="Arial" panose="020B0604020202020204" pitchFamily="34" charset="0"/>
              </a:rPr>
              <a:t>Myocutaneal</a:t>
            </a:r>
            <a:r>
              <a:rPr lang="de-DE" sz="2400" b="1" dirty="0" smtClean="0">
                <a:latin typeface="Arial" panose="020B0604020202020204" pitchFamily="34" charset="0"/>
              </a:rPr>
              <a:t> </a:t>
            </a:r>
            <a:r>
              <a:rPr lang="de-DE" sz="2400" b="1" dirty="0" err="1" smtClean="0">
                <a:latin typeface="Arial" panose="020B0604020202020204" pitchFamily="34" charset="0"/>
              </a:rPr>
              <a:t>flaps</a:t>
            </a:r>
            <a:endParaRPr lang="de-DE" sz="2400" b="1" dirty="0">
              <a:latin typeface="Arial" panose="020B060402020202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F09828"/>
              </a:buClr>
              <a:buFont typeface="Wingdings" pitchFamily="2" charset="2"/>
              <a:buChar char="Ø"/>
            </a:pPr>
            <a:r>
              <a:rPr lang="de-DE" sz="2000" dirty="0" err="1" smtClean="0">
                <a:latin typeface="Arial" panose="020B0604020202020204" pitchFamily="34" charset="0"/>
              </a:rPr>
              <a:t>Gracilis</a:t>
            </a:r>
            <a:r>
              <a:rPr lang="de-DE" sz="2000" dirty="0" smtClean="0">
                <a:latin typeface="Arial" panose="020B0604020202020204" pitchFamily="34" charset="0"/>
              </a:rPr>
              <a:t> </a:t>
            </a:r>
            <a:r>
              <a:rPr lang="de-DE" sz="2000" dirty="0" err="1" smtClean="0">
                <a:latin typeface="Arial" panose="020B0604020202020204" pitchFamily="34" charset="0"/>
              </a:rPr>
              <a:t>flap</a:t>
            </a:r>
            <a:endParaRPr lang="de-DE" sz="2000" dirty="0">
              <a:latin typeface="Arial" panose="020B060402020202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F09828"/>
              </a:buClr>
              <a:buFont typeface="Wingdings" pitchFamily="2" charset="2"/>
              <a:buChar char="Ø"/>
            </a:pPr>
            <a:r>
              <a:rPr lang="de-DE" sz="2000" dirty="0">
                <a:latin typeface="Arial" panose="020B0604020202020204" pitchFamily="34" charset="0"/>
              </a:rPr>
              <a:t>Tensor </a:t>
            </a:r>
            <a:r>
              <a:rPr lang="de-DE" sz="2000" dirty="0" err="1">
                <a:latin typeface="Arial" panose="020B0604020202020204" pitchFamily="34" charset="0"/>
              </a:rPr>
              <a:t>fasciae</a:t>
            </a:r>
            <a:r>
              <a:rPr lang="de-DE" sz="2000" dirty="0">
                <a:latin typeface="Arial" panose="020B0604020202020204" pitchFamily="34" charset="0"/>
              </a:rPr>
              <a:t> </a:t>
            </a:r>
            <a:r>
              <a:rPr lang="de-DE" sz="2000" dirty="0" err="1" smtClean="0">
                <a:latin typeface="Arial" panose="020B0604020202020204" pitchFamily="34" charset="0"/>
              </a:rPr>
              <a:t>latae</a:t>
            </a:r>
            <a:r>
              <a:rPr lang="de-DE" sz="2000" dirty="0" smtClean="0">
                <a:latin typeface="Arial" panose="020B0604020202020204" pitchFamily="34" charset="0"/>
              </a:rPr>
              <a:t> </a:t>
            </a:r>
            <a:r>
              <a:rPr lang="de-DE" sz="2000" dirty="0" err="1" smtClean="0">
                <a:latin typeface="Arial" panose="020B0604020202020204" pitchFamily="34" charset="0"/>
              </a:rPr>
              <a:t>flap</a:t>
            </a:r>
            <a:endParaRPr lang="de-DE" sz="2000" dirty="0">
              <a:latin typeface="Arial" panose="020B060402020202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F09828"/>
              </a:buClr>
              <a:buFont typeface="Wingdings" pitchFamily="2" charset="2"/>
              <a:buChar char="Ø"/>
            </a:pPr>
            <a:r>
              <a:rPr lang="de-DE" sz="2000" b="1" dirty="0">
                <a:latin typeface="Arial" panose="020B0604020202020204" pitchFamily="34" charset="0"/>
              </a:rPr>
              <a:t>VRAM</a:t>
            </a:r>
          </a:p>
        </p:txBody>
      </p:sp>
      <p:pic>
        <p:nvPicPr>
          <p:cNvPr id="92164" name="Picture 4" descr="Cormack_Lamberty_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832" y="3581400"/>
            <a:ext cx="3995928" cy="1527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Picture 5" descr="Cormack_Lamberty_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318" y="5097440"/>
            <a:ext cx="3995928" cy="13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6" name="Picture 6" descr="Cormack_Lamberty_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318" y="1824782"/>
            <a:ext cx="3998794" cy="175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2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descr=" 2"/>
          <p:cNvSpPr>
            <a:spLocks noGrp="1"/>
          </p:cNvSpPr>
          <p:nvPr>
            <p:ph type="title"/>
          </p:nvPr>
        </p:nvSpPr>
        <p:spPr>
          <a:xfrm>
            <a:off x="338138" y="350793"/>
            <a:ext cx="8467725" cy="1143000"/>
          </a:xfrm>
        </p:spPr>
        <p:txBody>
          <a:bodyPr/>
          <a:lstStyle/>
          <a:p>
            <a:r>
              <a:rPr lang="de-DE" dirty="0" smtClean="0">
                <a:latin typeface="Arial" panose="020B0604020202020204" pitchFamily="34" charset="0"/>
              </a:rPr>
              <a:t>Typical Localization of Vulvar Cancer</a:t>
            </a:r>
            <a:endParaRPr lang="de-DE" b="1" dirty="0">
              <a:latin typeface="Arial" panose="020B0604020202020204" pitchFamily="34" charset="0"/>
            </a:endParaRPr>
          </a:p>
        </p:txBody>
      </p:sp>
      <p:pic>
        <p:nvPicPr>
          <p:cNvPr id="272386" name="Picture 2" descr=" 272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599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77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not available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2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96260" name="Picture 4" descr="IMG00061-20110303-183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3" r="10692" b="1042"/>
          <a:stretch/>
        </p:blipFill>
        <p:spPr bwMode="auto">
          <a:xfrm>
            <a:off x="0" y="0"/>
            <a:ext cx="9144000" cy="682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02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70"/>
          <a:stretch>
            <a:fillRect/>
          </a:stretch>
        </p:blipFill>
        <p:spPr bwMode="auto">
          <a:xfrm>
            <a:off x="111575" y="3129424"/>
            <a:ext cx="4207562" cy="295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 descr="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4"/>
          <a:stretch>
            <a:fillRect/>
          </a:stretch>
        </p:blipFill>
        <p:spPr bwMode="auto">
          <a:xfrm>
            <a:off x="3220762" y="1538903"/>
            <a:ext cx="3151438" cy="135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15" descr=" 10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4"/>
          <a:stretch/>
        </p:blipFill>
        <p:spPr bwMode="auto">
          <a:xfrm>
            <a:off x="4499992" y="3129424"/>
            <a:ext cx="4449276" cy="2956981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  <p:sp>
        <p:nvSpPr>
          <p:cNvPr id="7" name="Textfeld 10" descr=" 11"/>
          <p:cNvSpPr txBox="1"/>
          <p:nvPr/>
        </p:nvSpPr>
        <p:spPr>
          <a:xfrm>
            <a:off x="353168" y="6420234"/>
            <a:ext cx="5497264" cy="276995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pPr defTabSz="914350"/>
            <a:r>
              <a:rPr lang="de-DE" sz="1200" b="1" dirty="0" smtClean="0"/>
              <a:t>Mahner S, et al. </a:t>
            </a:r>
            <a:r>
              <a:rPr lang="de-DE" sz="1200" b="1" i="1" dirty="0"/>
              <a:t>I</a:t>
            </a:r>
            <a:r>
              <a:rPr lang="de-DE" sz="1200" b="1" i="1" dirty="0" smtClean="0"/>
              <a:t>nt J Gynecol Cancer. </a:t>
            </a:r>
            <a:r>
              <a:rPr lang="de-DE" sz="1200" b="1" dirty="0" smtClean="0"/>
              <a:t>2014;24(Suppl 4 9):  Abstract 0827.</a:t>
            </a:r>
            <a:endParaRPr lang="de-DE" sz="1200" b="1" dirty="0"/>
          </a:p>
        </p:txBody>
      </p:sp>
      <p:sp>
        <p:nvSpPr>
          <p:cNvPr id="12" name="Titel 6" descr=" 12"/>
          <p:cNvSpPr>
            <a:spLocks noGrp="1"/>
          </p:cNvSpPr>
          <p:nvPr>
            <p:ph type="title"/>
          </p:nvPr>
        </p:nvSpPr>
        <p:spPr>
          <a:xfrm>
            <a:off x="380956" y="357776"/>
            <a:ext cx="8360437" cy="1143000"/>
          </a:xfrm>
        </p:spPr>
        <p:txBody>
          <a:bodyPr>
            <a:noAutofit/>
          </a:bodyPr>
          <a:lstStyle/>
          <a:p>
            <a:pPr>
              <a:lnSpc>
                <a:spcPct val="85000"/>
              </a:lnSpc>
            </a:pPr>
            <a:r>
              <a:rPr lang="de-DE" sz="3600" dirty="0" smtClean="0"/>
              <a:t>Surgery of the Vulva</a:t>
            </a:r>
            <a:br>
              <a:rPr lang="de-DE" sz="3600" dirty="0" smtClean="0"/>
            </a:br>
            <a:r>
              <a:rPr lang="de-DE" sz="3600" dirty="0" smtClean="0"/>
              <a:t>Tumor-Free Resection Margin</a:t>
            </a:r>
            <a:endParaRPr lang="de-DE" sz="3600" dirty="0"/>
          </a:p>
        </p:txBody>
      </p:sp>
      <p:sp>
        <p:nvSpPr>
          <p:cNvPr id="5" name="Textfeld 17" descr=" 18"/>
          <p:cNvSpPr txBox="1"/>
          <p:nvPr/>
        </p:nvSpPr>
        <p:spPr>
          <a:xfrm>
            <a:off x="353168" y="6237312"/>
            <a:ext cx="4229738" cy="276995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pPr defTabSz="914350"/>
            <a:r>
              <a:rPr lang="de-DE" sz="1200" b="1" dirty="0" smtClean="0"/>
              <a:t>Wölber</a:t>
            </a:r>
            <a:r>
              <a:rPr lang="de-DE" sz="1200" b="1" dirty="0"/>
              <a:t> </a:t>
            </a:r>
            <a:r>
              <a:rPr lang="de-DE" sz="1200" b="1" dirty="0" smtClean="0"/>
              <a:t>L, et al. </a:t>
            </a:r>
            <a:r>
              <a:rPr lang="de-DE" sz="1200" b="1" i="1" dirty="0"/>
              <a:t>Ann Surg </a:t>
            </a:r>
            <a:r>
              <a:rPr lang="de-DE" sz="1200" b="1" i="1" dirty="0" smtClean="0"/>
              <a:t>Oncol. </a:t>
            </a:r>
            <a:r>
              <a:rPr lang="de-DE" sz="1200" b="1" dirty="0" smtClean="0"/>
              <a:t>2011;18(13):3811-3818.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184951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349890" y="1820008"/>
            <a:ext cx="8416925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Surgery of the vulva                        </a:t>
            </a:r>
          </a:p>
          <a:p>
            <a:r>
              <a:rPr lang="en-US" altLang="en-US" dirty="0" smtClean="0"/>
              <a:t>Surgery of the groin</a:t>
            </a:r>
          </a:p>
          <a:p>
            <a:r>
              <a:rPr lang="en-US" alt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Adjuvant treatment</a:t>
            </a:r>
          </a:p>
        </p:txBody>
      </p:sp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1681163" y="573088"/>
            <a:ext cx="5726112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600" dirty="0" smtClean="0">
                <a:solidFill>
                  <a:schemeClr val="tx2"/>
                </a:solidFill>
              </a:rPr>
              <a:t>Key Aspects of Vulvar Cancer Treatment:</a:t>
            </a:r>
            <a:endParaRPr lang="en-US" alt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4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7" descr="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9" y="1844826"/>
            <a:ext cx="3383893" cy="253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 descr=" 18"/>
          <p:cNvSpPr txBox="1"/>
          <p:nvPr/>
        </p:nvSpPr>
        <p:spPr>
          <a:xfrm>
            <a:off x="354233" y="6249213"/>
            <a:ext cx="4382472" cy="461661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pPr defTabSz="914350"/>
            <a:r>
              <a:rPr lang="de-DE" sz="1200" b="1" dirty="0" smtClean="0"/>
              <a:t>Wölber</a:t>
            </a:r>
            <a:r>
              <a:rPr lang="de-DE" sz="1200" b="1" dirty="0"/>
              <a:t> </a:t>
            </a:r>
            <a:r>
              <a:rPr lang="de-DE" sz="1200" b="1" dirty="0" smtClean="0"/>
              <a:t>L, et al. </a:t>
            </a:r>
            <a:r>
              <a:rPr lang="de-DE" sz="1200" b="1" i="1" dirty="0"/>
              <a:t>Int J Gynecol </a:t>
            </a:r>
            <a:r>
              <a:rPr lang="de-DE" sz="1200" b="1" i="1" dirty="0" smtClean="0"/>
              <a:t>Cancer. </a:t>
            </a:r>
            <a:r>
              <a:rPr lang="de-DE" sz="1200" b="1" dirty="0" smtClean="0"/>
              <a:t>2012;22(3):503-508. </a:t>
            </a:r>
            <a:endParaRPr lang="de-DE" sz="1200" b="1" dirty="0"/>
          </a:p>
          <a:p>
            <a:pPr marL="171450" indent="-171450" defTabSz="914350">
              <a:buChar char=" "/>
            </a:pPr>
            <a:r>
              <a:rPr lang="de-DE" sz="1200" b="1" smtClean="0"/>
              <a:t>                        </a:t>
            </a:r>
            <a:r>
              <a:rPr lang="de-DE" sz="1200" b="1" i="1" smtClean="0"/>
              <a:t>             </a:t>
            </a:r>
            <a:r>
              <a:rPr lang="de-DE" sz="1200" b="1" smtClean="0"/>
              <a:t>                    </a:t>
            </a:r>
            <a:endParaRPr lang="de-DE" sz="1200" b="1" dirty="0"/>
          </a:p>
        </p:txBody>
      </p:sp>
      <p:pic>
        <p:nvPicPr>
          <p:cNvPr id="20" name="Picture 10" descr=" 2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t="2037" r="1613" b="47206"/>
          <a:stretch/>
        </p:blipFill>
        <p:spPr bwMode="auto">
          <a:xfrm>
            <a:off x="3275857" y="1844825"/>
            <a:ext cx="5832648" cy="253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" descr=" 3"/>
          <p:cNvSpPr>
            <a:spLocks noChangeArrowheads="1"/>
          </p:cNvSpPr>
          <p:nvPr/>
        </p:nvSpPr>
        <p:spPr bwMode="auto">
          <a:xfrm>
            <a:off x="0" y="-184665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8" rIns="91435" bIns="45718" numCol="1" anchor="ctr" anchorCtr="0" compatLnSpc="1">
            <a:prstTxWarp prst="textNoShape">
              <a:avLst/>
            </a:prstTxWarp>
            <a:spAutoFit/>
          </a:bodyPr>
          <a:lstStyle/>
          <a:p>
            <a:pPr defTabSz="914350"/>
            <a:endParaRPr lang="de-DE">
              <a:solidFill>
                <a:prstClr val="black"/>
              </a:solidFill>
            </a:endParaRPr>
          </a:p>
        </p:txBody>
      </p:sp>
      <p:sp>
        <p:nvSpPr>
          <p:cNvPr id="12" name="Titel 6" descr=" 12"/>
          <p:cNvSpPr txBox="1">
            <a:spLocks/>
          </p:cNvSpPr>
          <p:nvPr/>
        </p:nvSpPr>
        <p:spPr>
          <a:xfrm>
            <a:off x="365894" y="220776"/>
            <a:ext cx="8360437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>
            <a:lvl1pPr algn="ctr" defTabSz="91435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3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smtClean="0">
                <a:solidFill>
                  <a:schemeClr val="tx2"/>
                </a:solidFill>
              </a:rPr>
              <a:t>Surgery of the Groin</a:t>
            </a:r>
            <a:endParaRPr lang="de-DE" sz="3600" dirty="0"/>
          </a:p>
        </p:txBody>
      </p:sp>
      <p:sp>
        <p:nvSpPr>
          <p:cNvPr id="2" name="Textfeld 1" descr=" 2"/>
          <p:cNvSpPr txBox="1"/>
          <p:nvPr/>
        </p:nvSpPr>
        <p:spPr>
          <a:xfrm>
            <a:off x="7757518" y="2496130"/>
            <a:ext cx="1199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Befallene LK</a:t>
            </a:r>
            <a:endParaRPr lang="de-DE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9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7" descr="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9" y="1844826"/>
            <a:ext cx="3383893" cy="253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feld 17" descr=" 18"/>
          <p:cNvSpPr txBox="1"/>
          <p:nvPr/>
        </p:nvSpPr>
        <p:spPr>
          <a:xfrm>
            <a:off x="354233" y="6249213"/>
            <a:ext cx="4382472" cy="646327"/>
          </a:xfrm>
          <a:prstGeom prst="rect">
            <a:avLst/>
          </a:prstGeom>
          <a:solidFill>
            <a:schemeClr val="bg1"/>
          </a:solidFill>
        </p:spPr>
        <p:txBody>
          <a:bodyPr wrap="none" lIns="91435" tIns="45718" rIns="91435" bIns="45718" rtlCol="0">
            <a:spAutoFit/>
          </a:bodyPr>
          <a:lstStyle/>
          <a:p>
            <a:pPr defTabSz="914350"/>
            <a:r>
              <a:rPr lang="de-DE" sz="1200" b="1" dirty="0" smtClean="0"/>
              <a:t>Wölber</a:t>
            </a:r>
            <a:r>
              <a:rPr lang="de-DE" sz="1200" b="1" dirty="0"/>
              <a:t> </a:t>
            </a:r>
            <a:r>
              <a:rPr lang="de-DE" sz="1200" b="1" dirty="0" smtClean="0"/>
              <a:t>L, et al. </a:t>
            </a:r>
            <a:r>
              <a:rPr lang="de-DE" sz="1200" b="1" i="1" dirty="0"/>
              <a:t>Int J Gynecol </a:t>
            </a:r>
            <a:r>
              <a:rPr lang="de-DE" sz="1200" b="1" i="1" dirty="0" smtClean="0"/>
              <a:t>Cancer. </a:t>
            </a:r>
            <a:r>
              <a:rPr lang="de-DE" sz="1200" b="1" dirty="0" smtClean="0"/>
              <a:t>2012;22(3):503-508. </a:t>
            </a:r>
            <a:endParaRPr lang="de-DE" sz="1200" b="1" dirty="0"/>
          </a:p>
          <a:p>
            <a:pPr lvl="0" defTabSz="914350"/>
            <a:r>
              <a:rPr lang="de-DE" sz="1200" b="1" smtClean="0">
                <a:latin typeface="Arial"/>
              </a:rPr>
              <a:t>Van der Zee  AG, et al. </a:t>
            </a:r>
            <a:r>
              <a:rPr lang="de-DE" sz="1200" b="1" i="1" smtClean="0">
                <a:latin typeface="Arial"/>
              </a:rPr>
              <a:t>J Clin Oncol.</a:t>
            </a:r>
            <a:r>
              <a:rPr lang="de-DE" sz="1200" b="1" smtClean="0">
                <a:latin typeface="Arial"/>
              </a:rPr>
              <a:t> 2008;26(6):884-889.</a:t>
            </a:r>
          </a:p>
          <a:p>
            <a:pPr marL="171450" indent="-171450" defTabSz="914350">
              <a:buChar char=" "/>
            </a:pPr>
            <a:endParaRPr lang="de-DE" sz="1200" b="1" dirty="0"/>
          </a:p>
        </p:txBody>
      </p:sp>
      <p:pic>
        <p:nvPicPr>
          <p:cNvPr id="20" name="Picture 10" descr=" 2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t="2037" r="1613" b="47206"/>
          <a:stretch/>
        </p:blipFill>
        <p:spPr bwMode="auto">
          <a:xfrm>
            <a:off x="3275857" y="1844825"/>
            <a:ext cx="5832648" cy="253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" descr=" 3"/>
          <p:cNvSpPr>
            <a:spLocks noChangeArrowheads="1"/>
          </p:cNvSpPr>
          <p:nvPr/>
        </p:nvSpPr>
        <p:spPr bwMode="auto">
          <a:xfrm>
            <a:off x="0" y="-184665"/>
            <a:ext cx="184720" cy="36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5" tIns="45718" rIns="91435" bIns="45718" numCol="1" anchor="ctr" anchorCtr="0" compatLnSpc="1">
            <a:prstTxWarp prst="textNoShape">
              <a:avLst/>
            </a:prstTxWarp>
            <a:spAutoFit/>
          </a:bodyPr>
          <a:lstStyle/>
          <a:p>
            <a:pPr defTabSz="914350"/>
            <a:endParaRPr lang="de-DE">
              <a:solidFill>
                <a:prstClr val="black"/>
              </a:solidFill>
            </a:endParaRPr>
          </a:p>
        </p:txBody>
      </p:sp>
      <p:pic>
        <p:nvPicPr>
          <p:cNvPr id="9" name="Picture 4" descr="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5" t="23384" r="20912" b="23386"/>
          <a:stretch>
            <a:fillRect/>
          </a:stretch>
        </p:blipFill>
        <p:spPr bwMode="auto">
          <a:xfrm>
            <a:off x="-115764" y="1849492"/>
            <a:ext cx="489446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25" descr=" 26"/>
          <p:cNvSpPr txBox="1"/>
          <p:nvPr/>
        </p:nvSpPr>
        <p:spPr>
          <a:xfrm>
            <a:off x="2389935" y="5301209"/>
            <a:ext cx="4796496" cy="461661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pPr algn="ctr" defTabSz="914350"/>
            <a:r>
              <a:rPr lang="de-DE" sz="2400" b="1" dirty="0" smtClean="0"/>
              <a:t>Sentinel lymph node </a:t>
            </a:r>
            <a:r>
              <a:rPr lang="de-DE" sz="2400" b="1" dirty="0" err="1" smtClean="0"/>
              <a:t>dissection</a:t>
            </a:r>
            <a:endParaRPr lang="de-DE" sz="2400" b="1" dirty="0"/>
          </a:p>
        </p:txBody>
      </p:sp>
      <p:sp>
        <p:nvSpPr>
          <p:cNvPr id="12" name="Titel 6" descr=" 12"/>
          <p:cNvSpPr txBox="1">
            <a:spLocks/>
          </p:cNvSpPr>
          <p:nvPr/>
        </p:nvSpPr>
        <p:spPr>
          <a:xfrm>
            <a:off x="365894" y="220776"/>
            <a:ext cx="8360437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Autofit/>
          </a:bodyPr>
          <a:lstStyle>
            <a:lvl1pPr algn="ctr" defTabSz="91435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31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smtClean="0">
                <a:solidFill>
                  <a:schemeClr val="tx2"/>
                </a:solidFill>
              </a:rPr>
              <a:t>Surgery of the Groin</a:t>
            </a:r>
            <a:endParaRPr lang="de-DE" sz="3600" dirty="0"/>
          </a:p>
        </p:txBody>
      </p:sp>
      <p:sp>
        <p:nvSpPr>
          <p:cNvPr id="2" name="Textfeld 1" descr=" 2"/>
          <p:cNvSpPr txBox="1"/>
          <p:nvPr/>
        </p:nvSpPr>
        <p:spPr>
          <a:xfrm>
            <a:off x="7757518" y="2496130"/>
            <a:ext cx="1199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Befallene LK</a:t>
            </a:r>
            <a:endParaRPr lang="de-DE" sz="1600" dirty="0"/>
          </a:p>
        </p:txBody>
      </p:sp>
      <p:pic>
        <p:nvPicPr>
          <p:cNvPr id="10" name="Picture 2" descr=" 24"/>
          <p:cNvPicPr>
            <a:picLocks noGrp="1" noChangeAspect="1" noChangeArrowheads="1"/>
          </p:cNvPicPr>
          <p:nvPr>
            <p:ph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3015" y="1844824"/>
            <a:ext cx="4360985" cy="324502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681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dirty="0" err="1" smtClean="0">
                <a:latin typeface="Arial" panose="020B0604020202020204" pitchFamily="34" charset="0"/>
              </a:rPr>
              <a:t>Lymphocysts</a:t>
            </a:r>
            <a:endParaRPr lang="de-DE" dirty="0" smtClean="0">
              <a:latin typeface="Arial" panose="020B0604020202020204" pitchFamily="34" charset="0"/>
            </a:endParaRPr>
          </a:p>
        </p:txBody>
      </p:sp>
      <p:pic>
        <p:nvPicPr>
          <p:cNvPr id="102403" name="Picture 4" descr="IMG_05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905000"/>
            <a:ext cx="5426075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287116" y="5662252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745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106499" name="Picture 3" descr="DSCF366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246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DSCF3695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985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DSCF3696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2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descr=" 2"/>
          <p:cNvSpPr>
            <a:spLocks noGrp="1"/>
          </p:cNvSpPr>
          <p:nvPr>
            <p:ph type="title"/>
          </p:nvPr>
        </p:nvSpPr>
        <p:spPr>
          <a:xfrm>
            <a:off x="338138" y="350793"/>
            <a:ext cx="8467725" cy="1143000"/>
          </a:xfrm>
        </p:spPr>
        <p:txBody>
          <a:bodyPr/>
          <a:lstStyle/>
          <a:p>
            <a:r>
              <a:rPr lang="de-DE" dirty="0" smtClean="0">
                <a:latin typeface="Arial" panose="020B0604020202020204" pitchFamily="34" charset="0"/>
              </a:rPr>
              <a:t>Typical Localization of Vulvar Cancer</a:t>
            </a:r>
            <a:endParaRPr lang="de-DE" b="1" dirty="0">
              <a:latin typeface="Arial" panose="020B0604020202020204" pitchFamily="34" charset="0"/>
            </a:endParaRPr>
          </a:p>
        </p:txBody>
      </p:sp>
      <p:pic>
        <p:nvPicPr>
          <p:cNvPr id="272386" name="Picture 2" descr=" 272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599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on 2 3" descr=" 5"/>
          <p:cNvSpPr/>
          <p:nvPr/>
        </p:nvSpPr>
        <p:spPr>
          <a:xfrm>
            <a:off x="4419600" y="358140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6" name="Explosion 2 5" descr=" 7"/>
          <p:cNvSpPr/>
          <p:nvPr/>
        </p:nvSpPr>
        <p:spPr>
          <a:xfrm>
            <a:off x="4876800" y="403860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Explosion 2 4" descr=" 8"/>
          <p:cNvSpPr/>
          <p:nvPr/>
        </p:nvSpPr>
        <p:spPr>
          <a:xfrm>
            <a:off x="4419600" y="464820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37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DSCF3713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091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DSCF3689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989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 111618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feld 3" descr=" 4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540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 111618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 descr=" 6666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14600"/>
            <a:ext cx="5791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 descr=" 4"/>
          <p:cNvSpPr txBox="1"/>
          <p:nvPr/>
        </p:nvSpPr>
        <p:spPr>
          <a:xfrm>
            <a:off x="7221411" y="6518031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© Sven Mahner 2015</a:t>
            </a:r>
            <a:endParaRPr lang="de-DE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721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 583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57" y="312176"/>
            <a:ext cx="8065477" cy="277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3800" name="Rectangle 8" descr=" 673800"/>
          <p:cNvSpPr>
            <a:spLocks noGrp="1" noChangeArrowheads="1"/>
          </p:cNvSpPr>
          <p:nvPr>
            <p:ph type="body" idx="1"/>
          </p:nvPr>
        </p:nvSpPr>
        <p:spPr>
          <a:xfrm>
            <a:off x="457200" y="3275745"/>
            <a:ext cx="8382000" cy="3154362"/>
          </a:xfrm>
        </p:spPr>
        <p:txBody>
          <a:bodyPr/>
          <a:lstStyle/>
          <a:p>
            <a:pPr lvl="0" eaLnBrk="1" hangingPunct="1">
              <a:buClr>
                <a:srgbClr val="F09828"/>
              </a:buClr>
            </a:pPr>
            <a:r>
              <a:rPr lang="de-DE" altLang="de-DE" sz="2000" smtClean="0">
                <a:latin typeface="Arial"/>
              </a:rPr>
              <a:t>403 pts T1/2 &lt;4 cm, 259 pts pN0(sn)</a:t>
            </a:r>
          </a:p>
          <a:p>
            <a:pPr lvl="0" eaLnBrk="1" hangingPunct="1">
              <a:buClr>
                <a:srgbClr val="F09828"/>
              </a:buClr>
            </a:pPr>
            <a:r>
              <a:rPr lang="de-DE" altLang="de-DE" sz="2000" smtClean="0">
                <a:latin typeface="Arial"/>
              </a:rPr>
              <a:t>Ultrastaging of SNL (42% of positive nodes were detected this way)</a:t>
            </a:r>
          </a:p>
          <a:p>
            <a:pPr lvl="0" eaLnBrk="1" hangingPunct="1">
              <a:buClr>
                <a:srgbClr val="F09828"/>
              </a:buClr>
            </a:pPr>
            <a:r>
              <a:rPr lang="de-DE" altLang="de-DE" sz="2000" smtClean="0">
                <a:latin typeface="Arial"/>
              </a:rPr>
              <a:t>6 groin recurrences (2.3%)</a:t>
            </a:r>
          </a:p>
          <a:p>
            <a:pPr lvl="0" eaLnBrk="1" hangingPunct="1">
              <a:buClr>
                <a:srgbClr val="F09828"/>
              </a:buClr>
            </a:pPr>
            <a:r>
              <a:rPr lang="de-DE" altLang="de-DE" sz="2000" smtClean="0">
                <a:latin typeface="Arial"/>
              </a:rPr>
              <a:t>Significantly less morbidity</a:t>
            </a:r>
          </a:p>
          <a:p>
            <a:pPr lvl="1" eaLnBrk="1" hangingPunct="1">
              <a:buClr>
                <a:srgbClr val="F09828"/>
              </a:buClr>
            </a:pPr>
            <a:r>
              <a:rPr lang="de-DE" altLang="de-DE" sz="1800" smtClean="0">
                <a:latin typeface="Arial"/>
              </a:rPr>
              <a:t>wound breakdown	11.7% vs 34%</a:t>
            </a:r>
          </a:p>
          <a:p>
            <a:pPr lvl="1" eaLnBrk="1" hangingPunct="1">
              <a:buClr>
                <a:srgbClr val="F09828"/>
              </a:buClr>
            </a:pPr>
            <a:r>
              <a:rPr lang="de-DE" altLang="de-DE" sz="1800" smtClean="0">
                <a:latin typeface="Arial"/>
              </a:rPr>
              <a:t>infection	 		4.5% vs 31%</a:t>
            </a:r>
          </a:p>
          <a:p>
            <a:pPr lvl="1" eaLnBrk="1" hangingPunct="1">
              <a:buClr>
                <a:srgbClr val="F09828"/>
              </a:buClr>
            </a:pPr>
            <a:r>
              <a:rPr lang="de-DE" altLang="de-DE" sz="1800" smtClean="0">
                <a:latin typeface="Arial"/>
              </a:rPr>
              <a:t>median hospital stay	8 d vs 14 d</a:t>
            </a:r>
          </a:p>
          <a:p>
            <a:pPr lvl="1" eaLnBrk="1" hangingPunct="1">
              <a:buClr>
                <a:srgbClr val="F09828"/>
              </a:buClr>
            </a:pPr>
            <a:r>
              <a:rPr lang="de-DE" altLang="de-DE" sz="1800" smtClean="0">
                <a:latin typeface="Arial"/>
              </a:rPr>
              <a:t>lymphedema 		1.9% vs 25%</a:t>
            </a:r>
          </a:p>
          <a:p>
            <a:pPr lvl="1" eaLnBrk="1" hangingPunct="1"/>
            <a:endParaRPr lang="de-DE" altLang="de-DE" sz="180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392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body" idx="4294967295"/>
          </p:nvPr>
        </p:nvSpPr>
        <p:spPr>
          <a:xfrm>
            <a:off x="363538" y="1833656"/>
            <a:ext cx="8416925" cy="4525963"/>
          </a:xfrm>
        </p:spPr>
        <p:txBody>
          <a:bodyPr/>
          <a:lstStyle/>
          <a:p>
            <a:r>
              <a:rPr lang="en-US" alt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Surgery of the vulva                        </a:t>
            </a:r>
          </a:p>
          <a:p>
            <a:r>
              <a:rPr lang="en-US" altLang="en-US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Surgery of the groin</a:t>
            </a:r>
          </a:p>
          <a:p>
            <a:r>
              <a:rPr lang="en-US" altLang="en-US" dirty="0" smtClean="0"/>
              <a:t>Adjuvant treatment</a:t>
            </a:r>
          </a:p>
        </p:txBody>
      </p:sp>
      <p:sp>
        <p:nvSpPr>
          <p:cNvPr id="4099" name="TextBox 4"/>
          <p:cNvSpPr txBox="1">
            <a:spLocks noChangeArrowheads="1"/>
          </p:cNvSpPr>
          <p:nvPr/>
        </p:nvSpPr>
        <p:spPr bwMode="auto">
          <a:xfrm>
            <a:off x="1681163" y="573088"/>
            <a:ext cx="5726112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8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600" dirty="0" smtClean="0">
                <a:solidFill>
                  <a:schemeClr val="tx2"/>
                </a:solidFill>
              </a:rPr>
              <a:t>Key Aspects of Vulvar Cancer Treatment:</a:t>
            </a:r>
            <a:endParaRPr lang="en-US" alt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>
          <a:xfrm>
            <a:off x="303213" y="361950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altLang="en-US" sz="3600" smtClean="0"/>
              <a:t>Prognostic Role of Lymph Node Metastases in Vulvar Cancer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420938"/>
            <a:ext cx="47244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3" y="2416175"/>
            <a:ext cx="4586287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feld 3"/>
          <p:cNvSpPr txBox="1">
            <a:spLocks noChangeArrowheads="1"/>
          </p:cNvSpPr>
          <p:nvPr/>
        </p:nvSpPr>
        <p:spPr bwMode="auto">
          <a:xfrm>
            <a:off x="304800" y="1809750"/>
            <a:ext cx="4356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en-US" sz="2000"/>
              <a:t>2-year PFS rate 80% N- vs 40% N+</a:t>
            </a:r>
          </a:p>
        </p:txBody>
      </p:sp>
      <p:sp>
        <p:nvSpPr>
          <p:cNvPr id="16390" name="Textfeld 6"/>
          <p:cNvSpPr txBox="1">
            <a:spLocks noChangeArrowheads="1"/>
          </p:cNvSpPr>
          <p:nvPr/>
        </p:nvSpPr>
        <p:spPr bwMode="auto">
          <a:xfrm>
            <a:off x="4918075" y="1809750"/>
            <a:ext cx="4225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en-US" sz="2000"/>
              <a:t>2-year OS rate 93% N- vs 63% N+</a:t>
            </a:r>
          </a:p>
        </p:txBody>
      </p:sp>
      <p:sp>
        <p:nvSpPr>
          <p:cNvPr id="16391" name="Text Box 12"/>
          <p:cNvSpPr txBox="1">
            <a:spLocks noChangeArrowheads="1"/>
          </p:cNvSpPr>
          <p:nvPr/>
        </p:nvSpPr>
        <p:spPr bwMode="auto">
          <a:xfrm>
            <a:off x="347663" y="6450243"/>
            <a:ext cx="386195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Tx/>
              <a:buFontTx/>
              <a:buNone/>
            </a:pPr>
            <a:r>
              <a:rPr lang="de-DE" altLang="en-US" sz="1200" dirty="0"/>
              <a:t>Mahner </a:t>
            </a:r>
            <a:r>
              <a:rPr lang="de-DE" altLang="en-US" sz="1200" dirty="0" smtClean="0"/>
              <a:t>S, et </a:t>
            </a:r>
            <a:r>
              <a:rPr lang="de-DE" altLang="en-US" sz="1200" dirty="0"/>
              <a:t>al. </a:t>
            </a:r>
            <a:r>
              <a:rPr lang="de-DE" altLang="en-US" sz="1200" i="1" dirty="0"/>
              <a:t>J </a:t>
            </a:r>
            <a:r>
              <a:rPr lang="de-DE" altLang="en-US" sz="1200" i="1" dirty="0" smtClean="0"/>
              <a:t>Natl Cancer Inst. </a:t>
            </a:r>
            <a:r>
              <a:rPr lang="de-DE" altLang="en-US" sz="1200" dirty="0" smtClean="0"/>
              <a:t>2015 [in press].</a:t>
            </a:r>
            <a:endParaRPr lang="de-DE" altLang="en-US" sz="1200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1423988" y="3516313"/>
            <a:ext cx="0" cy="1600200"/>
          </a:xfrm>
          <a:prstGeom prst="line">
            <a:avLst/>
          </a:prstGeom>
          <a:ln w="381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5791200" y="3276600"/>
            <a:ext cx="0" cy="182880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/>
          <p:cNvCxnSpPr/>
          <p:nvPr/>
        </p:nvCxnSpPr>
        <p:spPr>
          <a:xfrm>
            <a:off x="0" y="5105400"/>
            <a:ext cx="73914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 descr=" 19458"/>
          <p:cNvSpPr>
            <a:spLocks noGrp="1"/>
          </p:cNvSpPr>
          <p:nvPr>
            <p:ph type="title"/>
          </p:nvPr>
        </p:nvSpPr>
        <p:spPr>
          <a:xfrm>
            <a:off x="312738" y="371475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altLang="en-US" dirty="0" smtClean="0"/>
              <a:t>GOG 37 </a:t>
            </a:r>
            <a:br>
              <a:rPr lang="de-DE" altLang="en-US" dirty="0" smtClean="0"/>
            </a:br>
            <a:r>
              <a:rPr lang="de-DE" altLang="en-US" dirty="0" smtClean="0"/>
              <a:t>Surgery vs Radiotherapy</a:t>
            </a:r>
          </a:p>
        </p:txBody>
      </p:sp>
      <p:pic>
        <p:nvPicPr>
          <p:cNvPr id="4" name="Picture 2" descr=" 1034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638300"/>
            <a:ext cx="56959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 descr=" 8"/>
          <p:cNvSpPr txBox="1">
            <a:spLocks noChangeArrowheads="1"/>
          </p:cNvSpPr>
          <p:nvPr/>
        </p:nvSpPr>
        <p:spPr bwMode="auto">
          <a:xfrm>
            <a:off x="347663" y="6445250"/>
            <a:ext cx="8709025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de-DE" b="1" dirty="0">
                <a:ea typeface="+mn-ea"/>
              </a:rPr>
              <a:t>Homesley </a:t>
            </a:r>
            <a:r>
              <a:rPr lang="de-DE" b="1" dirty="0" smtClean="0">
                <a:ea typeface="+mn-ea"/>
              </a:rPr>
              <a:t>HD, et </a:t>
            </a:r>
            <a:r>
              <a:rPr lang="de-DE" b="1" dirty="0">
                <a:ea typeface="+mn-ea"/>
              </a:rPr>
              <a:t>al. </a:t>
            </a:r>
            <a:r>
              <a:rPr lang="de-DE" b="1" i="1" dirty="0">
                <a:ea typeface="+mn-ea"/>
              </a:rPr>
              <a:t>Obstet </a:t>
            </a:r>
            <a:r>
              <a:rPr lang="de-DE" b="1" i="1" dirty="0" smtClean="0">
                <a:ea typeface="+mn-ea"/>
              </a:rPr>
              <a:t>Gynecol.</a:t>
            </a:r>
            <a:r>
              <a:rPr lang="de-DE" b="1" dirty="0" smtClean="0">
                <a:ea typeface="+mn-ea"/>
              </a:rPr>
              <a:t> 1986;68(6):733-740; Kunos C, et </a:t>
            </a:r>
            <a:r>
              <a:rPr lang="de-DE" b="1" dirty="0">
                <a:ea typeface="+mn-ea"/>
              </a:rPr>
              <a:t>al. </a:t>
            </a:r>
            <a:r>
              <a:rPr lang="de-DE" b="1" i="1" dirty="0">
                <a:ea typeface="+mn-ea"/>
              </a:rPr>
              <a:t>Obstet </a:t>
            </a:r>
            <a:r>
              <a:rPr lang="de-DE" b="1" i="1" dirty="0" smtClean="0">
                <a:ea typeface="+mn-ea"/>
              </a:rPr>
              <a:t>Gynecol. </a:t>
            </a:r>
            <a:r>
              <a:rPr lang="de-DE" b="1" dirty="0" smtClean="0">
                <a:ea typeface="+mn-ea"/>
              </a:rPr>
              <a:t>2009;114(3):537-546.</a:t>
            </a:r>
            <a:endParaRPr lang="de-DE" b="1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863586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 descr=" 19458"/>
          <p:cNvSpPr>
            <a:spLocks noGrp="1"/>
          </p:cNvSpPr>
          <p:nvPr>
            <p:ph type="title"/>
          </p:nvPr>
        </p:nvSpPr>
        <p:spPr>
          <a:xfrm>
            <a:off x="312738" y="371475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altLang="en-US" dirty="0" smtClean="0"/>
              <a:t>GOG 37 </a:t>
            </a:r>
            <a:br>
              <a:rPr lang="de-DE" altLang="en-US" dirty="0" smtClean="0"/>
            </a:br>
            <a:r>
              <a:rPr lang="de-DE" altLang="en-US" dirty="0" smtClean="0"/>
              <a:t>Surgery vs Radiotherapy</a:t>
            </a:r>
          </a:p>
        </p:txBody>
      </p:sp>
      <p:pic>
        <p:nvPicPr>
          <p:cNvPr id="4" name="Picture 2" descr=" 1034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638300"/>
            <a:ext cx="56959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 1034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638" y="1676400"/>
            <a:ext cx="3484562" cy="3319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 10342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1690688"/>
            <a:ext cx="3352800" cy="333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 descr=" 8"/>
          <p:cNvSpPr txBox="1">
            <a:spLocks noChangeArrowheads="1"/>
          </p:cNvSpPr>
          <p:nvPr/>
        </p:nvSpPr>
        <p:spPr bwMode="auto">
          <a:xfrm>
            <a:off x="347663" y="6445250"/>
            <a:ext cx="8709025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de-DE" b="1" dirty="0">
                <a:ea typeface="+mn-ea"/>
              </a:rPr>
              <a:t>Homesley </a:t>
            </a:r>
            <a:r>
              <a:rPr lang="de-DE" b="1" dirty="0" smtClean="0">
                <a:ea typeface="+mn-ea"/>
              </a:rPr>
              <a:t>HD, et </a:t>
            </a:r>
            <a:r>
              <a:rPr lang="de-DE" b="1" dirty="0">
                <a:ea typeface="+mn-ea"/>
              </a:rPr>
              <a:t>al. </a:t>
            </a:r>
            <a:r>
              <a:rPr lang="de-DE" b="1" i="1" dirty="0">
                <a:ea typeface="+mn-ea"/>
              </a:rPr>
              <a:t>Obstet </a:t>
            </a:r>
            <a:r>
              <a:rPr lang="de-DE" b="1" i="1" dirty="0" smtClean="0">
                <a:ea typeface="+mn-ea"/>
              </a:rPr>
              <a:t>Gynecol.</a:t>
            </a:r>
            <a:r>
              <a:rPr lang="de-DE" b="1" dirty="0" smtClean="0">
                <a:ea typeface="+mn-ea"/>
              </a:rPr>
              <a:t> 1986;68(6):733-740; Kunos C, et </a:t>
            </a:r>
            <a:r>
              <a:rPr lang="de-DE" b="1" dirty="0">
                <a:ea typeface="+mn-ea"/>
              </a:rPr>
              <a:t>al. </a:t>
            </a:r>
            <a:r>
              <a:rPr lang="de-DE" b="1" i="1" dirty="0">
                <a:ea typeface="+mn-ea"/>
              </a:rPr>
              <a:t>Obstet </a:t>
            </a:r>
            <a:r>
              <a:rPr lang="de-DE" b="1" i="1" dirty="0" smtClean="0">
                <a:ea typeface="+mn-ea"/>
              </a:rPr>
              <a:t>Gynecol. </a:t>
            </a:r>
            <a:r>
              <a:rPr lang="de-DE" b="1" dirty="0" smtClean="0">
                <a:ea typeface="+mn-ea"/>
              </a:rPr>
              <a:t>2009;114(3):537-546.</a:t>
            </a:r>
            <a:endParaRPr lang="de-DE" b="1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779363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 descr=" 19458"/>
          <p:cNvSpPr>
            <a:spLocks noGrp="1"/>
          </p:cNvSpPr>
          <p:nvPr>
            <p:ph type="title"/>
          </p:nvPr>
        </p:nvSpPr>
        <p:spPr>
          <a:xfrm>
            <a:off x="312738" y="371475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altLang="en-US" dirty="0" smtClean="0"/>
              <a:t>GOG 37 </a:t>
            </a:r>
            <a:br>
              <a:rPr lang="de-DE" altLang="en-US" dirty="0" smtClean="0"/>
            </a:br>
            <a:r>
              <a:rPr lang="de-DE" altLang="en-US" dirty="0" smtClean="0"/>
              <a:t>Surgery vs Radiotherapy</a:t>
            </a:r>
          </a:p>
        </p:txBody>
      </p:sp>
      <p:pic>
        <p:nvPicPr>
          <p:cNvPr id="4" name="Picture 2" descr=" 1034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638300"/>
            <a:ext cx="56959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 1034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638" y="1676400"/>
            <a:ext cx="3484562" cy="3319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 10342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1690688"/>
            <a:ext cx="3352800" cy="333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 10342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1905000"/>
            <a:ext cx="3759200" cy="4352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2" descr=" 8"/>
          <p:cNvSpPr txBox="1">
            <a:spLocks noChangeArrowheads="1"/>
          </p:cNvSpPr>
          <p:nvPr/>
        </p:nvSpPr>
        <p:spPr bwMode="auto">
          <a:xfrm>
            <a:off x="347663" y="6445250"/>
            <a:ext cx="8709025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de-DE" b="1" dirty="0">
                <a:ea typeface="+mn-ea"/>
              </a:rPr>
              <a:t>Homesley </a:t>
            </a:r>
            <a:r>
              <a:rPr lang="de-DE" b="1" dirty="0" smtClean="0">
                <a:ea typeface="+mn-ea"/>
              </a:rPr>
              <a:t>HD, et </a:t>
            </a:r>
            <a:r>
              <a:rPr lang="de-DE" b="1" dirty="0">
                <a:ea typeface="+mn-ea"/>
              </a:rPr>
              <a:t>al. </a:t>
            </a:r>
            <a:r>
              <a:rPr lang="de-DE" b="1" i="1" dirty="0">
                <a:ea typeface="+mn-ea"/>
              </a:rPr>
              <a:t>Obstet </a:t>
            </a:r>
            <a:r>
              <a:rPr lang="de-DE" b="1" i="1" dirty="0" smtClean="0">
                <a:ea typeface="+mn-ea"/>
              </a:rPr>
              <a:t>Gynecol.</a:t>
            </a:r>
            <a:r>
              <a:rPr lang="de-DE" b="1" dirty="0" smtClean="0">
                <a:ea typeface="+mn-ea"/>
              </a:rPr>
              <a:t> 1986;68(6):733-740; Kunos C, et </a:t>
            </a:r>
            <a:r>
              <a:rPr lang="de-DE" b="1" dirty="0">
                <a:ea typeface="+mn-ea"/>
              </a:rPr>
              <a:t>al. </a:t>
            </a:r>
            <a:r>
              <a:rPr lang="de-DE" b="1" i="1" dirty="0">
                <a:ea typeface="+mn-ea"/>
              </a:rPr>
              <a:t>Obstet </a:t>
            </a:r>
            <a:r>
              <a:rPr lang="de-DE" b="1" i="1" dirty="0" smtClean="0">
                <a:ea typeface="+mn-ea"/>
              </a:rPr>
              <a:t>Gynecol. </a:t>
            </a:r>
            <a:r>
              <a:rPr lang="de-DE" b="1" dirty="0" smtClean="0">
                <a:ea typeface="+mn-ea"/>
              </a:rPr>
              <a:t>2009;114(3):537-546.</a:t>
            </a:r>
            <a:endParaRPr lang="de-DE" b="1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998609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descr=" 2"/>
          <p:cNvSpPr>
            <a:spLocks noGrp="1"/>
          </p:cNvSpPr>
          <p:nvPr>
            <p:ph type="title"/>
          </p:nvPr>
        </p:nvSpPr>
        <p:spPr>
          <a:xfrm>
            <a:off x="338138" y="350793"/>
            <a:ext cx="8467725" cy="1143000"/>
          </a:xfrm>
        </p:spPr>
        <p:txBody>
          <a:bodyPr/>
          <a:lstStyle/>
          <a:p>
            <a:r>
              <a:rPr lang="de-DE" dirty="0" smtClean="0">
                <a:latin typeface="Arial" panose="020B0604020202020204" pitchFamily="34" charset="0"/>
              </a:rPr>
              <a:t>Typical Localization of Vulvar Cancer</a:t>
            </a:r>
            <a:endParaRPr lang="de-DE" b="1" dirty="0">
              <a:latin typeface="Arial" panose="020B0604020202020204" pitchFamily="34" charset="0"/>
            </a:endParaRPr>
          </a:p>
        </p:txBody>
      </p:sp>
      <p:pic>
        <p:nvPicPr>
          <p:cNvPr id="272386" name="Picture 2" descr=" 272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599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xplosion 2 3" descr=" 5"/>
          <p:cNvSpPr/>
          <p:nvPr/>
        </p:nvSpPr>
        <p:spPr>
          <a:xfrm>
            <a:off x="4419600" y="358140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6" name="Explosion 2 5" descr=" 7"/>
          <p:cNvSpPr/>
          <p:nvPr/>
        </p:nvSpPr>
        <p:spPr>
          <a:xfrm>
            <a:off x="4876800" y="403860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Explosion 2 4" descr=" 8"/>
          <p:cNvSpPr/>
          <p:nvPr/>
        </p:nvSpPr>
        <p:spPr>
          <a:xfrm>
            <a:off x="4419600" y="4648200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7" name="Explosion 2 6" descr=" 9"/>
          <p:cNvSpPr/>
          <p:nvPr/>
        </p:nvSpPr>
        <p:spPr>
          <a:xfrm>
            <a:off x="3657600" y="3352800"/>
            <a:ext cx="2209800" cy="17526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3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Grafik 3" descr=" 204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2322" r="1888" b="42513"/>
          <a:stretch>
            <a:fillRect/>
          </a:stretch>
        </p:blipFill>
        <p:spPr bwMode="auto">
          <a:xfrm>
            <a:off x="152400" y="1600200"/>
            <a:ext cx="8821738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el 1" descr=" 20483"/>
          <p:cNvSpPr>
            <a:spLocks noGrp="1"/>
          </p:cNvSpPr>
          <p:nvPr>
            <p:ph type="title"/>
          </p:nvPr>
        </p:nvSpPr>
        <p:spPr>
          <a:xfrm>
            <a:off x="320675" y="361950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altLang="en-US" sz="3600" dirty="0" smtClean="0"/>
              <a:t>AGO CaRE-1: Adjuvant Radiotherapy </a:t>
            </a:r>
            <a:br>
              <a:rPr lang="de-DE" altLang="en-US" sz="3600" dirty="0" smtClean="0"/>
            </a:br>
            <a:r>
              <a:rPr lang="de-DE" altLang="en-US" sz="3600" dirty="0" smtClean="0"/>
              <a:t>in Node-Positive Patients</a:t>
            </a:r>
          </a:p>
        </p:txBody>
      </p:sp>
      <p:sp>
        <p:nvSpPr>
          <p:cNvPr id="9" name="Text Box 12" descr=" 9"/>
          <p:cNvSpPr txBox="1">
            <a:spLocks noChangeArrowheads="1"/>
          </p:cNvSpPr>
          <p:nvPr/>
        </p:nvSpPr>
        <p:spPr bwMode="auto">
          <a:xfrm>
            <a:off x="347663" y="6450243"/>
            <a:ext cx="386195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Tx/>
              <a:buFontTx/>
              <a:buNone/>
            </a:pPr>
            <a:r>
              <a:rPr lang="de-DE" altLang="en-US" sz="1200" dirty="0"/>
              <a:t>Mahner </a:t>
            </a:r>
            <a:r>
              <a:rPr lang="de-DE" altLang="en-US" sz="1200" dirty="0" smtClean="0"/>
              <a:t>S, et </a:t>
            </a:r>
            <a:r>
              <a:rPr lang="de-DE" altLang="en-US" sz="1200" dirty="0"/>
              <a:t>al. </a:t>
            </a:r>
            <a:r>
              <a:rPr lang="de-DE" altLang="en-US" sz="1200" i="1" dirty="0"/>
              <a:t>J </a:t>
            </a:r>
            <a:r>
              <a:rPr lang="de-DE" altLang="en-US" sz="1200" i="1" dirty="0" smtClean="0"/>
              <a:t>Natl Cancer Inst. </a:t>
            </a:r>
            <a:r>
              <a:rPr lang="de-DE" altLang="en-US" sz="1200" dirty="0" smtClean="0"/>
              <a:t>2015 [in press].</a:t>
            </a:r>
            <a:endParaRPr lang="de-DE" altLang="en-US" sz="12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Grafik 3" descr=" 204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2322" r="1888" b="42513"/>
          <a:stretch>
            <a:fillRect/>
          </a:stretch>
        </p:blipFill>
        <p:spPr bwMode="auto">
          <a:xfrm>
            <a:off x="152400" y="1600200"/>
            <a:ext cx="8821738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el 1" descr=" 20483"/>
          <p:cNvSpPr>
            <a:spLocks noGrp="1"/>
          </p:cNvSpPr>
          <p:nvPr>
            <p:ph type="title"/>
          </p:nvPr>
        </p:nvSpPr>
        <p:spPr>
          <a:xfrm>
            <a:off x="320675" y="361950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altLang="en-US" sz="3600" dirty="0" smtClean="0"/>
              <a:t>AGO CaRE-1: Adjuvant Radiotherapy </a:t>
            </a:r>
            <a:br>
              <a:rPr lang="de-DE" altLang="en-US" sz="3600" dirty="0" smtClean="0"/>
            </a:br>
            <a:r>
              <a:rPr lang="de-DE" altLang="en-US" sz="3600" dirty="0" smtClean="0"/>
              <a:t>in Node-Positive Patients</a:t>
            </a:r>
          </a:p>
        </p:txBody>
      </p:sp>
      <p:pic>
        <p:nvPicPr>
          <p:cNvPr id="5" name="Picture 2" descr=" 10649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375" y="2457450"/>
            <a:ext cx="4492625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 10649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2457450"/>
            <a:ext cx="4249738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2" descr=" 9"/>
          <p:cNvSpPr txBox="1">
            <a:spLocks noChangeArrowheads="1"/>
          </p:cNvSpPr>
          <p:nvPr/>
        </p:nvSpPr>
        <p:spPr bwMode="auto">
          <a:xfrm>
            <a:off x="347663" y="6450243"/>
            <a:ext cx="386195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Tx/>
              <a:buFontTx/>
              <a:buNone/>
            </a:pPr>
            <a:r>
              <a:rPr lang="de-DE" altLang="en-US" sz="1200" dirty="0"/>
              <a:t>Mahner </a:t>
            </a:r>
            <a:r>
              <a:rPr lang="de-DE" altLang="en-US" sz="1200" dirty="0" smtClean="0"/>
              <a:t>S, et </a:t>
            </a:r>
            <a:r>
              <a:rPr lang="de-DE" altLang="en-US" sz="1200" dirty="0"/>
              <a:t>al. </a:t>
            </a:r>
            <a:r>
              <a:rPr lang="de-DE" altLang="en-US" sz="1200" i="1" dirty="0"/>
              <a:t>J </a:t>
            </a:r>
            <a:r>
              <a:rPr lang="de-DE" altLang="en-US" sz="1200" i="1" dirty="0" smtClean="0"/>
              <a:t>Natl Cancer Inst. </a:t>
            </a:r>
            <a:r>
              <a:rPr lang="de-DE" altLang="en-US" sz="1200" dirty="0" smtClean="0"/>
              <a:t>2015 [in press].</a:t>
            </a:r>
            <a:endParaRPr lang="de-DE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9995916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Grafik 3" descr=" 204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2322" r="1888" b="42513"/>
          <a:stretch>
            <a:fillRect/>
          </a:stretch>
        </p:blipFill>
        <p:spPr bwMode="auto">
          <a:xfrm>
            <a:off x="152400" y="1600200"/>
            <a:ext cx="8821738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el 1" descr=" 20483"/>
          <p:cNvSpPr>
            <a:spLocks noGrp="1"/>
          </p:cNvSpPr>
          <p:nvPr>
            <p:ph type="title"/>
          </p:nvPr>
        </p:nvSpPr>
        <p:spPr>
          <a:xfrm>
            <a:off x="320675" y="361950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altLang="en-US" sz="3600" dirty="0" smtClean="0"/>
              <a:t>AGO CaRE-1: Adjuvant Radiotherapy </a:t>
            </a:r>
            <a:br>
              <a:rPr lang="de-DE" altLang="en-US" sz="3600" dirty="0" smtClean="0"/>
            </a:br>
            <a:r>
              <a:rPr lang="de-DE" altLang="en-US" sz="3600" dirty="0" smtClean="0"/>
              <a:t>in Node-Positive Patients</a:t>
            </a:r>
          </a:p>
        </p:txBody>
      </p:sp>
      <p:pic>
        <p:nvPicPr>
          <p:cNvPr id="5" name="Picture 2" descr=" 10649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375" y="2457450"/>
            <a:ext cx="4492625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 10649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2457450"/>
            <a:ext cx="4249738" cy="295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7" descr=" 8"/>
          <p:cNvSpPr txBox="1">
            <a:spLocks noChangeArrowheads="1"/>
          </p:cNvSpPr>
          <p:nvPr/>
        </p:nvSpPr>
        <p:spPr bwMode="auto">
          <a:xfrm>
            <a:off x="1435955" y="1676400"/>
            <a:ext cx="6742112" cy="1384300"/>
          </a:xfrm>
          <a:prstGeom prst="rect">
            <a:avLst/>
          </a:prstGeom>
          <a:solidFill>
            <a:srgbClr val="0F32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de-DE" altLang="en-US" sz="1800" b="0" dirty="0">
              <a:solidFill>
                <a:schemeClr val="bg1"/>
              </a:solidFill>
            </a:endParaRPr>
          </a:p>
          <a:p>
            <a:pPr lvl="0" algn="ctr" eaLnBrk="1" hangingPunct="1">
              <a:spcBef>
                <a:spcPct val="0"/>
              </a:spcBef>
              <a:buClrTx/>
              <a:buNone/>
            </a:pPr>
            <a:r>
              <a:rPr lang="de-DE" altLang="en-US" sz="2400" smtClean="0">
                <a:latin typeface="Arial"/>
              </a:rPr>
              <a:t>Adjuvant radiotherapy is standard of care </a:t>
            </a:r>
            <a:br>
              <a:rPr lang="de-DE" altLang="en-US" sz="2400" smtClean="0">
                <a:latin typeface="Arial"/>
              </a:rPr>
            </a:br>
            <a:r>
              <a:rPr lang="de-DE" altLang="en-US" sz="2400" smtClean="0">
                <a:latin typeface="Arial"/>
              </a:rPr>
              <a:t>for node-positive vulvar cancer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de-DE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Text Box 12" descr=" 9"/>
          <p:cNvSpPr txBox="1">
            <a:spLocks noChangeArrowheads="1"/>
          </p:cNvSpPr>
          <p:nvPr/>
        </p:nvSpPr>
        <p:spPr bwMode="auto">
          <a:xfrm>
            <a:off x="347663" y="6450243"/>
            <a:ext cx="3861955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Tx/>
              <a:buFontTx/>
              <a:buNone/>
            </a:pPr>
            <a:r>
              <a:rPr lang="de-DE" altLang="en-US" sz="1200" dirty="0"/>
              <a:t>Mahner </a:t>
            </a:r>
            <a:r>
              <a:rPr lang="de-DE" altLang="en-US" sz="1200" dirty="0" smtClean="0"/>
              <a:t>S, et </a:t>
            </a:r>
            <a:r>
              <a:rPr lang="de-DE" altLang="en-US" sz="1200" dirty="0"/>
              <a:t>al. </a:t>
            </a:r>
            <a:r>
              <a:rPr lang="de-DE" altLang="en-US" sz="1200" i="1" dirty="0"/>
              <a:t>J </a:t>
            </a:r>
            <a:r>
              <a:rPr lang="de-DE" altLang="en-US" sz="1200" i="1" dirty="0" smtClean="0"/>
              <a:t>Natl Cancer Inst. </a:t>
            </a:r>
            <a:r>
              <a:rPr lang="de-DE" altLang="en-US" sz="1200" dirty="0" smtClean="0"/>
              <a:t>2015 [in press].</a:t>
            </a:r>
            <a:endParaRPr lang="de-DE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029646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el 1"/>
          <p:cNvSpPr>
            <a:spLocks noGrp="1"/>
          </p:cNvSpPr>
          <p:nvPr>
            <p:ph type="title"/>
          </p:nvPr>
        </p:nvSpPr>
        <p:spPr>
          <a:xfrm>
            <a:off x="312738" y="239713"/>
            <a:ext cx="8467725" cy="1143000"/>
          </a:xfrm>
        </p:spPr>
        <p:txBody>
          <a:bodyPr/>
          <a:lstStyle/>
          <a:p>
            <a:r>
              <a:rPr lang="de-DE" altLang="en-US" smtClean="0"/>
              <a:t>AGO CaRE-2 Study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968625" y="1295400"/>
            <a:ext cx="3206750" cy="1200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b="1" dirty="0">
                <a:latin typeface="+mj-lt"/>
              </a:rPr>
              <a:t>Patients with node-positive </a:t>
            </a:r>
            <a:r>
              <a:rPr lang="de-DE" sz="2400" b="1" dirty="0" err="1">
                <a:latin typeface="+mj-lt"/>
              </a:rPr>
              <a:t>primary</a:t>
            </a:r>
            <a:r>
              <a:rPr lang="de-DE" sz="2400" b="1" dirty="0">
                <a:latin typeface="+mj-lt"/>
              </a:rPr>
              <a:t> vulvar cancer</a:t>
            </a:r>
          </a:p>
        </p:txBody>
      </p:sp>
      <p:sp>
        <p:nvSpPr>
          <p:cNvPr id="6" name="Ellipse 5"/>
          <p:cNvSpPr/>
          <p:nvPr/>
        </p:nvSpPr>
        <p:spPr>
          <a:xfrm>
            <a:off x="4284663" y="3028950"/>
            <a:ext cx="574675" cy="5762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3600" b="1" dirty="0">
                <a:solidFill>
                  <a:schemeClr val="tx1"/>
                </a:solidFill>
                <a:latin typeface="+mj-lt"/>
              </a:rPr>
              <a:t>R</a:t>
            </a:r>
          </a:p>
        </p:txBody>
      </p:sp>
      <p:cxnSp>
        <p:nvCxnSpPr>
          <p:cNvPr id="7" name="Gerade Verbindung mit Pfeil 6"/>
          <p:cNvCxnSpPr>
            <a:stCxn id="5" idx="2"/>
            <a:endCxn id="6" idx="0"/>
          </p:cNvCxnSpPr>
          <p:nvPr/>
        </p:nvCxnSpPr>
        <p:spPr>
          <a:xfrm>
            <a:off x="4572000" y="2495550"/>
            <a:ext cx="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07988" y="4819650"/>
            <a:ext cx="4408487" cy="1570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b="1" dirty="0">
                <a:latin typeface="+mj-lt"/>
              </a:rPr>
              <a:t>Adjuvant radiotherapy* plus simultaneous chemotherapy with 6 cycles cisplatinum 40 mg/m²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191125" y="4810125"/>
            <a:ext cx="2879725" cy="8302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400" b="1" dirty="0" err="1">
                <a:latin typeface="+mj-lt"/>
              </a:rPr>
              <a:t>Adjuvant</a:t>
            </a:r>
            <a:r>
              <a:rPr lang="de-DE" sz="2400" b="1" dirty="0">
                <a:latin typeface="+mj-lt"/>
              </a:rPr>
              <a:t> </a:t>
            </a:r>
            <a:r>
              <a:rPr lang="de-DE" sz="2400" b="1" dirty="0" err="1">
                <a:latin typeface="+mj-lt"/>
              </a:rPr>
              <a:t>radiotherapy</a:t>
            </a:r>
            <a:r>
              <a:rPr lang="de-DE" sz="2400" b="1" dirty="0">
                <a:latin typeface="+mj-lt"/>
              </a:rPr>
              <a:t>*</a:t>
            </a:r>
          </a:p>
        </p:txBody>
      </p:sp>
      <p:cxnSp>
        <p:nvCxnSpPr>
          <p:cNvPr id="10" name="Gerade Verbindung mit Pfeil 9"/>
          <p:cNvCxnSpPr>
            <a:stCxn id="6" idx="2"/>
            <a:endCxn id="8" idx="0"/>
          </p:cNvCxnSpPr>
          <p:nvPr/>
        </p:nvCxnSpPr>
        <p:spPr>
          <a:xfrm flipH="1">
            <a:off x="2611438" y="3317875"/>
            <a:ext cx="1673225" cy="15017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6" idx="6"/>
            <a:endCxn id="9" idx="0"/>
          </p:cNvCxnSpPr>
          <p:nvPr/>
        </p:nvCxnSpPr>
        <p:spPr>
          <a:xfrm>
            <a:off x="4859338" y="3317875"/>
            <a:ext cx="1771650" cy="14922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5268913" y="5851525"/>
            <a:ext cx="29797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dirty="0">
                <a:latin typeface="+mj-lt"/>
              </a:rPr>
              <a:t>* Radiotherapy fields per </a:t>
            </a:r>
            <a:br>
              <a:rPr lang="de-DE" b="1" dirty="0">
                <a:latin typeface="+mj-lt"/>
              </a:rPr>
            </a:br>
            <a:r>
              <a:rPr lang="de-DE" b="1" dirty="0">
                <a:latin typeface="+mj-lt"/>
              </a:rPr>
              <a:t>   institutional standards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el 1"/>
          <p:cNvSpPr>
            <a:spLocks noGrp="1"/>
          </p:cNvSpPr>
          <p:nvPr>
            <p:ph type="title"/>
          </p:nvPr>
        </p:nvSpPr>
        <p:spPr>
          <a:xfrm>
            <a:off x="1610" y="321006"/>
            <a:ext cx="9074150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altLang="en-US" sz="3600" dirty="0" smtClean="0"/>
              <a:t>Conclusion: </a:t>
            </a:r>
            <a:r>
              <a:rPr lang="de-DE" altLang="en-US" sz="3200" dirty="0" smtClean="0"/>
              <a:t/>
            </a:r>
            <a:br>
              <a:rPr lang="de-DE" altLang="en-US" sz="3200" dirty="0" smtClean="0"/>
            </a:br>
            <a:r>
              <a:rPr lang="de-DE" altLang="en-US" sz="3150" dirty="0" smtClean="0"/>
              <a:t>Current Status of Treatment for Vulvar Cancer</a:t>
            </a:r>
          </a:p>
        </p:txBody>
      </p:sp>
      <p:sp>
        <p:nvSpPr>
          <p:cNvPr id="34819" name="Inhaltsplatzhalter 2"/>
          <p:cNvSpPr>
            <a:spLocks noGrp="1"/>
          </p:cNvSpPr>
          <p:nvPr>
            <p:ph idx="1"/>
          </p:nvPr>
        </p:nvSpPr>
        <p:spPr>
          <a:xfrm>
            <a:off x="380075" y="1895200"/>
            <a:ext cx="8416925" cy="452596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de-DE" altLang="en-US" sz="2800" dirty="0" smtClean="0"/>
              <a:t>Surgical </a:t>
            </a:r>
            <a:r>
              <a:rPr lang="de-DE" altLang="en-US" sz="2800" dirty="0" err="1" smtClean="0"/>
              <a:t>resection</a:t>
            </a:r>
            <a:r>
              <a:rPr lang="de-DE" altLang="en-US" sz="2800" dirty="0" smtClean="0"/>
              <a:t> with </a:t>
            </a:r>
            <a:r>
              <a:rPr lang="de-DE" altLang="en-US" sz="2800" dirty="0" err="1" smtClean="0"/>
              <a:t>clear</a:t>
            </a:r>
            <a:r>
              <a:rPr lang="de-DE" altLang="en-US" sz="2800" dirty="0" smtClean="0"/>
              <a:t> </a:t>
            </a:r>
            <a:r>
              <a:rPr lang="de-DE" altLang="en-US" sz="2800" dirty="0" err="1" smtClean="0"/>
              <a:t>margins</a:t>
            </a:r>
            <a:endParaRPr lang="de-DE" altLang="en-US" sz="2800" dirty="0" smtClean="0"/>
          </a:p>
          <a:p>
            <a:pPr>
              <a:spcBef>
                <a:spcPts val="1800"/>
              </a:spcBef>
            </a:pPr>
            <a:r>
              <a:rPr lang="de-DE" altLang="en-US" sz="2800" dirty="0" err="1"/>
              <a:t>I</a:t>
            </a:r>
            <a:r>
              <a:rPr lang="de-DE" altLang="en-US" sz="2800" dirty="0" err="1" smtClean="0"/>
              <a:t>ndication</a:t>
            </a:r>
            <a:r>
              <a:rPr lang="de-DE" altLang="en-US" sz="2800" dirty="0" smtClean="0"/>
              <a:t> for </a:t>
            </a:r>
            <a:r>
              <a:rPr lang="de-DE" altLang="en-US" sz="2800" dirty="0" err="1" smtClean="0"/>
              <a:t>plastic</a:t>
            </a:r>
            <a:r>
              <a:rPr lang="de-DE" altLang="en-US" sz="2800" dirty="0" smtClean="0"/>
              <a:t> </a:t>
            </a:r>
            <a:r>
              <a:rPr lang="de-DE" altLang="en-US" sz="2800" dirty="0" err="1" smtClean="0"/>
              <a:t>reconstruction</a:t>
            </a:r>
            <a:r>
              <a:rPr lang="de-DE" altLang="en-US" sz="2800" dirty="0" smtClean="0"/>
              <a:t> </a:t>
            </a:r>
          </a:p>
          <a:p>
            <a:pPr>
              <a:spcBef>
                <a:spcPts val="1800"/>
              </a:spcBef>
            </a:pPr>
            <a:r>
              <a:rPr lang="de-DE" altLang="en-US" sz="2800" dirty="0" smtClean="0"/>
              <a:t>Sentinel node </a:t>
            </a:r>
            <a:r>
              <a:rPr lang="de-DE" altLang="en-US" sz="2800" dirty="0" err="1" smtClean="0"/>
              <a:t>dissection</a:t>
            </a:r>
            <a:r>
              <a:rPr lang="de-DE" altLang="en-US" sz="2800" dirty="0" smtClean="0"/>
              <a:t> </a:t>
            </a:r>
            <a:r>
              <a:rPr lang="de-DE" altLang="en-US" sz="2800" dirty="0" err="1" smtClean="0"/>
              <a:t>whenever</a:t>
            </a:r>
            <a:r>
              <a:rPr lang="de-DE" altLang="en-US" sz="2800" dirty="0" smtClean="0"/>
              <a:t> </a:t>
            </a:r>
            <a:r>
              <a:rPr lang="de-DE" altLang="en-US" sz="2800" dirty="0" err="1" smtClean="0"/>
              <a:t>indicated</a:t>
            </a:r>
            <a:endParaRPr lang="de-DE" altLang="en-US" sz="2800" dirty="0" smtClean="0"/>
          </a:p>
          <a:p>
            <a:pPr>
              <a:spcBef>
                <a:spcPts val="1800"/>
              </a:spcBef>
            </a:pPr>
            <a:r>
              <a:rPr lang="de-DE" altLang="en-US" sz="2800" dirty="0" err="1" smtClean="0"/>
              <a:t>Adjuvant</a:t>
            </a:r>
            <a:r>
              <a:rPr lang="de-DE" altLang="en-US" sz="2800" dirty="0" smtClean="0"/>
              <a:t> </a:t>
            </a:r>
            <a:r>
              <a:rPr lang="de-DE" altLang="en-US" sz="2800" dirty="0" err="1" smtClean="0"/>
              <a:t>radiotherapy</a:t>
            </a:r>
            <a:r>
              <a:rPr lang="de-DE" altLang="en-US" sz="2800" dirty="0" smtClean="0"/>
              <a:t> in patients with positive lymph nodes</a:t>
            </a:r>
          </a:p>
          <a:p>
            <a:pPr>
              <a:spcBef>
                <a:spcPts val="1800"/>
              </a:spcBef>
            </a:pPr>
            <a:r>
              <a:rPr lang="de-DE" altLang="en-US" sz="2800" dirty="0" smtClean="0"/>
              <a:t>Trial on </a:t>
            </a:r>
            <a:r>
              <a:rPr lang="de-DE" altLang="en-US" sz="2800" dirty="0" err="1" smtClean="0"/>
              <a:t>adjuvant</a:t>
            </a:r>
            <a:r>
              <a:rPr lang="de-DE" altLang="en-US" sz="2800" dirty="0" smtClean="0"/>
              <a:t> </a:t>
            </a:r>
            <a:r>
              <a:rPr lang="de-DE" altLang="en-US" sz="2800" dirty="0" err="1" smtClean="0"/>
              <a:t>chemoradiation</a:t>
            </a:r>
            <a:r>
              <a:rPr lang="de-DE" altLang="en-US" sz="2800" dirty="0" smtClean="0"/>
              <a:t> </a:t>
            </a:r>
            <a:r>
              <a:rPr lang="de-DE" altLang="en-US" sz="2800" dirty="0" err="1" smtClean="0"/>
              <a:t>next</a:t>
            </a:r>
            <a:r>
              <a:rPr lang="de-DE" altLang="en-US" sz="2800" dirty="0" smtClean="0"/>
              <a:t> </a:t>
            </a:r>
            <a:r>
              <a:rPr lang="de-DE" altLang="en-US" sz="2800" dirty="0" err="1" smtClean="0"/>
              <a:t>step</a:t>
            </a:r>
            <a:r>
              <a:rPr lang="de-DE" altLang="en-US" sz="2800" dirty="0" smtClean="0"/>
              <a:t> </a:t>
            </a:r>
            <a:br>
              <a:rPr lang="de-DE" altLang="en-US" sz="2800" dirty="0" smtClean="0"/>
            </a:br>
            <a:r>
              <a:rPr lang="de-DE" altLang="en-US" sz="2800" dirty="0" err="1" smtClean="0"/>
              <a:t>to</a:t>
            </a:r>
            <a:r>
              <a:rPr lang="de-DE" altLang="en-US" sz="2800" dirty="0" smtClean="0"/>
              <a:t> </a:t>
            </a:r>
            <a:r>
              <a:rPr lang="de-DE" altLang="en-US" sz="2800" dirty="0" err="1" smtClean="0"/>
              <a:t>improve</a:t>
            </a:r>
            <a:r>
              <a:rPr lang="de-DE" altLang="en-US" sz="2800" dirty="0" smtClean="0"/>
              <a:t> outcome of node-positive patients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6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9392" y="356526"/>
            <a:ext cx="8382000" cy="1143000"/>
          </a:xfrm>
        </p:spPr>
        <p:txBody>
          <a:bodyPr/>
          <a:lstStyle/>
          <a:p>
            <a:r>
              <a:rPr lang="de-DE" b="1" dirty="0" smtClean="0">
                <a:latin typeface="Arial" panose="020B0604020202020204" pitchFamily="34" charset="0"/>
              </a:rPr>
              <a:t>Surgical Resection of Vulvar Cancer</a:t>
            </a:r>
            <a:endParaRPr lang="de-DE" b="1" dirty="0">
              <a:latin typeface="Arial" panose="020B0604020202020204" pitchFamily="34" charset="0"/>
            </a:endParaRPr>
          </a:p>
        </p:txBody>
      </p:sp>
      <p:pic>
        <p:nvPicPr>
          <p:cNvPr id="272386" name="Picture 2" descr="http://www.the-clitoris.com/x/vulva/vulva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599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686864" y="2667000"/>
            <a:ext cx="574067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latin typeface="Arial" panose="020B0604020202020204" pitchFamily="34" charset="0"/>
              </a:rPr>
              <a:t>Depending on the tumor localization,</a:t>
            </a:r>
          </a:p>
          <a:p>
            <a:r>
              <a:rPr lang="de-DE" sz="2400" b="1" dirty="0">
                <a:latin typeface="Arial" panose="020B0604020202020204" pitchFamily="34" charset="0"/>
              </a:rPr>
              <a:t>d</a:t>
            </a:r>
            <a:r>
              <a:rPr lang="de-DE" sz="2400" b="1" dirty="0" smtClean="0">
                <a:latin typeface="Arial" panose="020B0604020202020204" pitchFamily="34" charset="0"/>
              </a:rPr>
              <a:t>ifferent </a:t>
            </a:r>
            <a:r>
              <a:rPr lang="de-DE" sz="2400" b="1" dirty="0" err="1" smtClean="0">
                <a:latin typeface="Arial" panose="020B0604020202020204" pitchFamily="34" charset="0"/>
              </a:rPr>
              <a:t>resection</a:t>
            </a:r>
            <a:r>
              <a:rPr lang="de-DE" sz="2400" b="1" dirty="0" smtClean="0">
                <a:latin typeface="Arial" panose="020B0604020202020204" pitchFamily="34" charset="0"/>
              </a:rPr>
              <a:t> </a:t>
            </a:r>
            <a:r>
              <a:rPr lang="de-DE" sz="2400" b="1" dirty="0" err="1" smtClean="0">
                <a:latin typeface="Arial" panose="020B0604020202020204" pitchFamily="34" charset="0"/>
              </a:rPr>
              <a:t>and</a:t>
            </a:r>
            <a:r>
              <a:rPr lang="de-DE" sz="2400" b="1" dirty="0" smtClean="0">
                <a:latin typeface="Arial" panose="020B0604020202020204" pitchFamily="34" charset="0"/>
              </a:rPr>
              <a:t> </a:t>
            </a:r>
            <a:r>
              <a:rPr lang="de-DE" sz="2400" b="1" dirty="0" err="1" smtClean="0">
                <a:latin typeface="Arial" panose="020B0604020202020204" pitchFamily="34" charset="0"/>
              </a:rPr>
              <a:t>reconstruction</a:t>
            </a:r>
            <a:r>
              <a:rPr lang="de-DE" sz="2400" b="1" dirty="0" smtClean="0">
                <a:latin typeface="Arial" panose="020B0604020202020204" pitchFamily="34" charset="0"/>
              </a:rPr>
              <a:t/>
            </a:r>
            <a:br>
              <a:rPr lang="de-DE" sz="2400" b="1" dirty="0" smtClean="0">
                <a:latin typeface="Arial" panose="020B0604020202020204" pitchFamily="34" charset="0"/>
              </a:rPr>
            </a:br>
            <a:r>
              <a:rPr lang="de-DE" sz="2400" b="1" dirty="0" smtClean="0">
                <a:latin typeface="Arial" panose="020B0604020202020204" pitchFamily="34" charset="0"/>
              </a:rPr>
              <a:t> </a:t>
            </a:r>
            <a:r>
              <a:rPr lang="de-DE" sz="2400" b="1" dirty="0" err="1" smtClean="0">
                <a:latin typeface="Arial" panose="020B0604020202020204" pitchFamily="34" charset="0"/>
              </a:rPr>
              <a:t>strategies</a:t>
            </a:r>
            <a:r>
              <a:rPr lang="de-DE" sz="2400" b="1" dirty="0" smtClean="0">
                <a:latin typeface="Arial" panose="020B0604020202020204" pitchFamily="34" charset="0"/>
              </a:rPr>
              <a:t> </a:t>
            </a:r>
            <a:r>
              <a:rPr lang="de-DE" sz="2400" b="1" dirty="0" err="1" smtClean="0">
                <a:latin typeface="Arial" panose="020B0604020202020204" pitchFamily="34" charset="0"/>
              </a:rPr>
              <a:t>are</a:t>
            </a:r>
            <a:r>
              <a:rPr lang="de-DE" sz="2400" b="1" dirty="0" smtClean="0">
                <a:latin typeface="Arial" panose="020B0604020202020204" pitchFamily="34" charset="0"/>
              </a:rPr>
              <a:t> </a:t>
            </a:r>
            <a:r>
              <a:rPr lang="de-DE" sz="2400" b="1" dirty="0" err="1" smtClean="0">
                <a:latin typeface="Arial" panose="020B0604020202020204" pitchFamily="34" charset="0"/>
              </a:rPr>
              <a:t>necessary</a:t>
            </a:r>
            <a:endParaRPr lang="de-DE" sz="24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0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descr=" 2"/>
          <p:cNvSpPr>
            <a:spLocks noGrp="1"/>
          </p:cNvSpPr>
          <p:nvPr>
            <p:ph type="title"/>
          </p:nvPr>
        </p:nvSpPr>
        <p:spPr>
          <a:xfrm>
            <a:off x="338138" y="473625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de-DE" b="1" dirty="0" smtClean="0">
                <a:latin typeface="Arial" panose="020B0604020202020204" pitchFamily="34" charset="0"/>
              </a:rPr>
              <a:t>Resection And Reconstruction at the Posterior Vulva – Limberg Flaps</a:t>
            </a:r>
            <a:endParaRPr lang="de-DE" b="1" dirty="0">
              <a:latin typeface="Arial" panose="020B0604020202020204" pitchFamily="34" charset="0"/>
            </a:endParaRPr>
          </a:p>
        </p:txBody>
      </p:sp>
      <p:pic>
        <p:nvPicPr>
          <p:cNvPr id="272386" name="Picture 2" descr=" 2723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970967"/>
            <a:ext cx="3325454" cy="45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xplosion 2 7" descr=" 8"/>
          <p:cNvSpPr/>
          <p:nvPr/>
        </p:nvSpPr>
        <p:spPr>
          <a:xfrm>
            <a:off x="4419600" y="4866568"/>
            <a:ext cx="609600" cy="685800"/>
          </a:xfrm>
          <a:prstGeom prst="irregularSeal2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Ellipse 2" descr=" 3"/>
          <p:cNvSpPr/>
          <p:nvPr/>
        </p:nvSpPr>
        <p:spPr>
          <a:xfrm>
            <a:off x="4289234" y="4790368"/>
            <a:ext cx="838200" cy="838200"/>
          </a:xfrm>
          <a:prstGeom prst="ellipse">
            <a:avLst/>
          </a:prstGeom>
          <a:noFill/>
          <a:ln w="57150">
            <a:solidFill>
              <a:srgbClr val="0F3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25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cut/>
      </p:transition>
    </mc:Choice>
    <mc:Fallback>
      <p:transition spd="med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852</Words>
  <Application>Microsoft Office PowerPoint</Application>
  <PresentationFormat>On-screen Show (4:3)</PresentationFormat>
  <Paragraphs>157</Paragraphs>
  <Slides>75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Default Design</vt:lpstr>
      <vt:lpstr>Custom Design</vt:lpstr>
      <vt:lpstr>Current Status of Treatment for Vulvar Cancer</vt:lpstr>
      <vt:lpstr>PowerPoint Presentation</vt:lpstr>
      <vt:lpstr>PowerPoint Presentation</vt:lpstr>
      <vt:lpstr>Image not available</vt:lpstr>
      <vt:lpstr>Typical Localization of Vulvar Cancer</vt:lpstr>
      <vt:lpstr>Typical Localization of Vulvar Cancer</vt:lpstr>
      <vt:lpstr>Typical Localization of Vulvar Cancer</vt:lpstr>
      <vt:lpstr>Surgical Resection of Vulvar Cancer</vt:lpstr>
      <vt:lpstr>Resection And Reconstruction at the Posterior Vulva – Limberg Flaps</vt:lpstr>
      <vt:lpstr>Resection And Reconstruction at the Posterior Vulva – Limberg Flaps</vt:lpstr>
      <vt:lpstr>PowerPoint Presentation</vt:lpstr>
      <vt:lpstr>PowerPoint Presentation</vt:lpstr>
      <vt:lpstr>PowerPoint Presentation</vt:lpstr>
      <vt:lpstr>Image not available</vt:lpstr>
      <vt:lpstr>Resection And Reconstruction at the Posterior Vulva – Gluteal Fold V-Y Advancement Flaps</vt:lpstr>
      <vt:lpstr>Resection And Reconstruction at the Posterior Vulva – Gluteal Fold V-Y Advancement Flaps</vt:lpstr>
      <vt:lpstr>PowerPoint Presentation</vt:lpstr>
      <vt:lpstr>PowerPoint Presentation</vt:lpstr>
      <vt:lpstr>PowerPoint Presentation</vt:lpstr>
      <vt:lpstr>Resection and Reconstruction at the Anterior Vulva – Limberg Flaps</vt:lpstr>
      <vt:lpstr>Resection and Reconstruction at the Anterior Vulva – Limberg Flaps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Resection and Reconstruction of Large and Multifocal Vulvar Cancer – Pubo-Labial V-Y Advancement Flap</vt:lpstr>
      <vt:lpstr>Resection and Reconstruction of Large and Multifocal Vulvar Cancer – Pubo-Labial V-Y Advancement Flap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not available</vt:lpstr>
      <vt:lpstr>PowerPoint Presentation</vt:lpstr>
      <vt:lpstr>PowerPoint Presentation</vt:lpstr>
      <vt:lpstr>PowerPoint Presentation</vt:lpstr>
      <vt:lpstr>PowerPoint Presentation</vt:lpstr>
      <vt:lpstr>Extreme Cases / Recurrences</vt:lpstr>
      <vt:lpstr>PowerPoint Presentation</vt:lpstr>
      <vt:lpstr>PowerPoint Presentation</vt:lpstr>
      <vt:lpstr>Image not available</vt:lpstr>
      <vt:lpstr>PowerPoint Presentation</vt:lpstr>
      <vt:lpstr>Surgery of the Vulva Tumor-Free Resection Margin</vt:lpstr>
      <vt:lpstr>PowerPoint Presentation</vt:lpstr>
      <vt:lpstr>PowerPoint Presentation</vt:lpstr>
      <vt:lpstr>PowerPoint Presentation</vt:lpstr>
      <vt:lpstr>Lymphocysts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Prognostic Role of Lymph Node Metastases in Vulvar Cancer</vt:lpstr>
      <vt:lpstr>GOG 37  Surgery vs Radiotherapy</vt:lpstr>
      <vt:lpstr>GOG 37  Surgery vs Radiotherapy</vt:lpstr>
      <vt:lpstr>GOG 37  Surgery vs Radiotherapy</vt:lpstr>
      <vt:lpstr>AGO CaRE-1: Adjuvant Radiotherapy  in Node-Positive Patients</vt:lpstr>
      <vt:lpstr>AGO CaRE-1: Adjuvant Radiotherapy  in Node-Positive Patients</vt:lpstr>
      <vt:lpstr>AGO CaRE-1: Adjuvant Radiotherapy  in Node-Positive Patients</vt:lpstr>
      <vt:lpstr>AGO CaRE-2 Study</vt:lpstr>
      <vt:lpstr>Conclusion:  Current Status of Treatment for Vulvar Cancer</vt:lpstr>
      <vt:lpstr>PowerPoint Presentation</vt:lpstr>
    </vt:vector>
  </TitlesOfParts>
  <Company>Acs Avico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Amy Furedy, RN, OCN</cp:lastModifiedBy>
  <cp:revision>74</cp:revision>
  <dcterms:created xsi:type="dcterms:W3CDTF">2007-11-24T15:47:17Z</dcterms:created>
  <dcterms:modified xsi:type="dcterms:W3CDTF">2015-02-06T19:49:51Z</dcterms:modified>
</cp:coreProperties>
</file>